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60" r:id="rId2"/>
  </p:sldMasterIdLst>
  <p:notesMasterIdLst>
    <p:notesMasterId r:id="rId26"/>
  </p:notesMasterIdLst>
  <p:sldIdLst>
    <p:sldId id="256" r:id="rId3"/>
    <p:sldId id="297" r:id="rId4"/>
    <p:sldId id="282" r:id="rId5"/>
    <p:sldId id="284" r:id="rId6"/>
    <p:sldId id="281" r:id="rId7"/>
    <p:sldId id="261" r:id="rId8"/>
    <p:sldId id="298" r:id="rId9"/>
    <p:sldId id="263" r:id="rId10"/>
    <p:sldId id="285" r:id="rId11"/>
    <p:sldId id="286" r:id="rId12"/>
    <p:sldId id="272" r:id="rId13"/>
    <p:sldId id="291" r:id="rId14"/>
    <p:sldId id="273" r:id="rId15"/>
    <p:sldId id="274" r:id="rId16"/>
    <p:sldId id="292" r:id="rId17"/>
    <p:sldId id="276" r:id="rId18"/>
    <p:sldId id="278" r:id="rId19"/>
    <p:sldId id="280" r:id="rId20"/>
    <p:sldId id="296" r:id="rId21"/>
    <p:sldId id="287" r:id="rId22"/>
    <p:sldId id="288" r:id="rId23"/>
    <p:sldId id="294" r:id="rId24"/>
    <p:sldId id="29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5533DF0-8A0A-48D4-A68A-6A609773D018}">
          <p14:sldIdLst>
            <p14:sldId id="256"/>
            <p14:sldId id="297"/>
            <p14:sldId id="282"/>
            <p14:sldId id="284"/>
            <p14:sldId id="281"/>
            <p14:sldId id="261"/>
            <p14:sldId id="298"/>
            <p14:sldId id="263"/>
            <p14:sldId id="285"/>
            <p14:sldId id="286"/>
            <p14:sldId id="272"/>
          </p14:sldIdLst>
        </p14:section>
        <p14:section name="Access Tokens" id="{CB6D68EC-004E-496D-8EB0-7C0B43CB719A}">
          <p14:sldIdLst>
            <p14:sldId id="291"/>
            <p14:sldId id="273"/>
            <p14:sldId id="274"/>
          </p14:sldIdLst>
        </p14:section>
        <p14:section name="Examples" id="{C8BB05CD-908E-4397-999B-BBE7C1B3E2B4}">
          <p14:sldIdLst>
            <p14:sldId id="292"/>
            <p14:sldId id="276"/>
            <p14:sldId id="278"/>
            <p14:sldId id="280"/>
          </p14:sldIdLst>
        </p14:section>
        <p14:section name="Examples" id="{2B831B14-4B1E-4129-856F-019B740EF0B2}">
          <p14:sldIdLst>
            <p14:sldId id="296"/>
            <p14:sldId id="287"/>
            <p14:sldId id="288"/>
            <p14:sldId id="294"/>
            <p14:sldId id="29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2" autoAdjust="0"/>
    <p:restoredTop sz="83991" autoAdjust="0"/>
  </p:normalViewPr>
  <p:slideViewPr>
    <p:cSldViewPr snapToGrid="0">
      <p:cViewPr>
        <p:scale>
          <a:sx n="75" d="100"/>
          <a:sy n="75" d="100"/>
        </p:scale>
        <p:origin x="117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7E3B4-9D78-43E1-804E-6F1361D23CE6}" type="datetimeFigureOut">
              <a:rPr lang="en-US" smtClean="0"/>
              <a:t>7/27/2021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879B8-57EB-4BD4-84D9-3887421284D5}" type="slidenum">
              <a:rPr lang="en-US" smtClean="0"/>
              <a:t>‹#›</a:t>
            </a:fld>
            <a:endParaRPr lang="en-US"/>
          </a:p>
        </p:txBody>
      </p:sp>
    </p:spTree>
    <p:extLst>
      <p:ext uri="{BB962C8B-B14F-4D97-AF65-F5344CB8AC3E}">
        <p14:creationId xmlns:p14="http://schemas.microsoft.com/office/powerpoint/2010/main" val="321321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we’re going to be talking about the </a:t>
            </a:r>
            <a:r>
              <a:rPr lang="en-US" dirty="0" err="1" smtClean="0"/>
              <a:t>GitLab</a:t>
            </a:r>
            <a:r>
              <a:rPr lang="en-US" dirty="0" smtClean="0"/>
              <a:t> Container Registry, which is a way for you to store computational containers on BioHPC.</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1</a:t>
            </a:fld>
            <a:endParaRPr lang="en-US"/>
          </a:p>
        </p:txBody>
      </p:sp>
    </p:spTree>
    <p:extLst>
      <p:ext uri="{BB962C8B-B14F-4D97-AF65-F5344CB8AC3E}">
        <p14:creationId xmlns:p14="http://schemas.microsoft.com/office/powerpoint/2010/main" val="1978077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Personal access tokens are similar, except that they give the token access to everything</a:t>
            </a:r>
            <a:r>
              <a:rPr lang="en-US" baseline="0" dirty="0" smtClean="0"/>
              <a:t> the user has access to. </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14</a:t>
            </a:fld>
            <a:endParaRPr lang="en-US"/>
          </a:p>
        </p:txBody>
      </p:sp>
    </p:spTree>
    <p:extLst>
      <p:ext uri="{BB962C8B-B14F-4D97-AF65-F5344CB8AC3E}">
        <p14:creationId xmlns:p14="http://schemas.microsoft.com/office/powerpoint/2010/main" val="2271442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you CAN log in to the registry </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16</a:t>
            </a:fld>
            <a:endParaRPr lang="en-US"/>
          </a:p>
        </p:txBody>
      </p:sp>
    </p:spTree>
    <p:extLst>
      <p:ext uri="{BB962C8B-B14F-4D97-AF65-F5344CB8AC3E}">
        <p14:creationId xmlns:p14="http://schemas.microsoft.com/office/powerpoint/2010/main" val="2277977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Singularity</a:t>
            </a:r>
            <a:r>
              <a:rPr lang="en-US" baseline="0" dirty="0" smtClean="0"/>
              <a:t> is smart enough to be able to use Docker images and convert them to Singularity’s format for execution, but going the other way is much more challenging.</a:t>
            </a:r>
            <a:br>
              <a:rPr lang="en-US" baseline="0" dirty="0" smtClean="0"/>
            </a:br>
            <a:r>
              <a:rPr lang="en-US" baseline="0" dirty="0" smtClean="0"/>
              <a:t/>
            </a:r>
            <a:br>
              <a:rPr lang="en-US" baseline="0" dirty="0" smtClean="0"/>
            </a:br>
            <a:r>
              <a:rPr lang="en-US" baseline="0" dirty="0" smtClean="0"/>
              <a:t>You can login interactively, which is good for testing or quick development from the command line, but when you’re doing things programmatically you will need to login a different way. </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18</a:t>
            </a:fld>
            <a:endParaRPr lang="en-US"/>
          </a:p>
        </p:txBody>
      </p:sp>
    </p:spTree>
    <p:extLst>
      <p:ext uri="{BB962C8B-B14F-4D97-AF65-F5344CB8AC3E}">
        <p14:creationId xmlns:p14="http://schemas.microsoft.com/office/powerpoint/2010/main" val="3320725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20</a:t>
            </a:fld>
            <a:endParaRPr lang="en-US"/>
          </a:p>
        </p:txBody>
      </p:sp>
    </p:spTree>
    <p:extLst>
      <p:ext uri="{BB962C8B-B14F-4D97-AF65-F5344CB8AC3E}">
        <p14:creationId xmlns:p14="http://schemas.microsoft.com/office/powerpoint/2010/main" val="128022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container is a sort of software technology which is similar to a virtual machine, but is a lot more lightweight and application-oriented. You usually want to use containers to perform singular tasks, whereas you want to use a VM if you’re needing a more full-featured and isolated system. </a:t>
            </a:r>
          </a:p>
          <a:p>
            <a:endParaRPr lang="en-US" b="1" baseline="0" dirty="0" smtClean="0"/>
          </a:p>
          <a:p>
            <a:r>
              <a:rPr lang="en-US" b="1" baseline="0" dirty="0" smtClean="0"/>
              <a:t>The movie is Finding Neverland</a:t>
            </a:r>
            <a:endParaRPr lang="en-US" b="1" dirty="0"/>
          </a:p>
        </p:txBody>
      </p:sp>
      <p:sp>
        <p:nvSpPr>
          <p:cNvPr id="4" name="Slide Number Placeholder 3"/>
          <p:cNvSpPr>
            <a:spLocks noGrp="1"/>
          </p:cNvSpPr>
          <p:nvPr>
            <p:ph type="sldNum" sz="quarter" idx="10"/>
          </p:nvPr>
        </p:nvSpPr>
        <p:spPr/>
        <p:txBody>
          <a:bodyPr/>
          <a:lstStyle/>
          <a:p>
            <a:fld id="{8B3879B8-57EB-4BD4-84D9-3887421284D5}" type="slidenum">
              <a:rPr lang="en-US" smtClean="0"/>
              <a:t>3</a:t>
            </a:fld>
            <a:endParaRPr lang="en-US"/>
          </a:p>
        </p:txBody>
      </p:sp>
    </p:spTree>
    <p:extLst>
      <p:ext uri="{BB962C8B-B14F-4D97-AF65-F5344CB8AC3E}">
        <p14:creationId xmlns:p14="http://schemas.microsoft.com/office/powerpoint/2010/main" val="71300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 rough diagram that explains</a:t>
            </a:r>
            <a:r>
              <a:rPr lang="en-US" baseline="0" dirty="0" smtClean="0"/>
              <a:t> the difference a little better. Containers are good when you just want an application, whereas a VM is good for where you want an entire system. At this point </a:t>
            </a:r>
            <a:r>
              <a:rPr lang="en-US" baseline="0" dirty="0" smtClean="0"/>
              <a:t>I’m going to assume a certain amount of familiarity with containers at this point – </a:t>
            </a:r>
            <a:r>
              <a:rPr lang="en-US" b="1" baseline="0" dirty="0" smtClean="0"/>
              <a:t>we have a lot of other resources on the Portal</a:t>
            </a:r>
            <a:r>
              <a:rPr lang="en-US" b="0" baseline="0" dirty="0" smtClean="0"/>
              <a:t> if you want to learn more about containers.</a:t>
            </a:r>
            <a:r>
              <a:rPr lang="en-US" b="1" baseline="0" dirty="0" smtClean="0"/>
              <a:t> </a:t>
            </a:r>
            <a:endParaRPr lang="en-US" b="1" dirty="0" smtClean="0"/>
          </a:p>
          <a:p>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4</a:t>
            </a:fld>
            <a:endParaRPr lang="en-US"/>
          </a:p>
        </p:txBody>
      </p:sp>
    </p:spTree>
    <p:extLst>
      <p:ext uri="{BB962C8B-B14F-4D97-AF65-F5344CB8AC3E}">
        <p14:creationId xmlns:p14="http://schemas.microsoft.com/office/powerpoint/2010/main" val="1363767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container registry I’m going to show you is part of a fairly rich ecosystem within </a:t>
            </a:r>
            <a:r>
              <a:rPr lang="en-US" baseline="0" dirty="0" err="1" smtClean="0"/>
              <a:t>GitLab</a:t>
            </a:r>
            <a:r>
              <a:rPr lang="en-US" baseline="0" dirty="0" smtClean="0"/>
              <a:t>, ranging from the repositories that hold the code to the image registries that hold container images, all the way to automated testing and deployment. The container registry represents the central component in this diagram. </a:t>
            </a:r>
            <a:br>
              <a:rPr lang="en-US" baseline="0" dirty="0" smtClean="0"/>
            </a:b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6</a:t>
            </a:fld>
            <a:endParaRPr lang="en-US"/>
          </a:p>
        </p:txBody>
      </p:sp>
    </p:spTree>
    <p:extLst>
      <p:ext uri="{BB962C8B-B14F-4D97-AF65-F5344CB8AC3E}">
        <p14:creationId xmlns:p14="http://schemas.microsoft.com/office/powerpoint/2010/main" val="2390040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container registry I’m going to show you is part of a fairly rich ecosystem within </a:t>
            </a:r>
            <a:r>
              <a:rPr lang="en-US" baseline="0" dirty="0" err="1" smtClean="0"/>
              <a:t>GitLab</a:t>
            </a:r>
            <a:r>
              <a:rPr lang="en-US" baseline="0" dirty="0" smtClean="0"/>
              <a:t>, ranging from the repositories that hold the code to the image registries that hold container images, all the way to automated testing and deployment. The container registry represents the central component in this diagram.</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If you are interested in learning more about any part of this process, please contact BioHPC Help and let us know! This training is for you the users, and we want to give you training on our systems that helps you the most.</a:t>
            </a:r>
            <a:endParaRPr lang="en-US" dirty="0" smtClean="0"/>
          </a:p>
          <a:p>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7</a:t>
            </a:fld>
            <a:endParaRPr lang="en-US"/>
          </a:p>
        </p:txBody>
      </p:sp>
    </p:spTree>
    <p:extLst>
      <p:ext uri="{BB962C8B-B14F-4D97-AF65-F5344CB8AC3E}">
        <p14:creationId xmlns:p14="http://schemas.microsoft.com/office/powerpoint/2010/main" val="1810854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quick terminology. The</a:t>
            </a:r>
            <a:r>
              <a:rPr lang="en-US" baseline="0" dirty="0" smtClean="0"/>
              <a:t> container is the actual Thing that’s running.</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8</a:t>
            </a:fld>
            <a:endParaRPr lang="en-US"/>
          </a:p>
        </p:txBody>
      </p:sp>
    </p:spTree>
    <p:extLst>
      <p:ext uri="{BB962C8B-B14F-4D97-AF65-F5344CB8AC3E}">
        <p14:creationId xmlns:p14="http://schemas.microsoft.com/office/powerpoint/2010/main" val="4078965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be going over the basics of getting everything</a:t>
            </a:r>
            <a:r>
              <a:rPr lang="en-US" baseline="0" dirty="0" smtClean="0"/>
              <a:t> set up to use the </a:t>
            </a:r>
            <a:r>
              <a:rPr lang="en-US" baseline="0" dirty="0" err="1" smtClean="0"/>
              <a:t>GitLab</a:t>
            </a:r>
            <a:r>
              <a:rPr lang="en-US" baseline="0" dirty="0" smtClean="0"/>
              <a:t> Container Registry, including a couple of different ways you can log in to private registries, either with Docker for making your own images and pushing them, or with Singularity for pulling images for usage.</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9</a:t>
            </a:fld>
            <a:endParaRPr lang="en-US"/>
          </a:p>
        </p:txBody>
      </p:sp>
    </p:spTree>
    <p:extLst>
      <p:ext uri="{BB962C8B-B14F-4D97-AF65-F5344CB8AC3E}">
        <p14:creationId xmlns:p14="http://schemas.microsoft.com/office/powerpoint/2010/main" val="1024815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possible for you to use your</a:t>
            </a:r>
            <a:r>
              <a:rPr lang="en-US" baseline="0" dirty="0" smtClean="0"/>
              <a:t> BioHPC username and password to log in to the registry, but this is a Bad Idea in general because you can potentially expose your password in various logs. It’s better to create access tokens with limited scope so that you can more finely control the permissions. You can give a collaborator their own project access token and let them use containers that you’ve made without letting them see the code that created them.</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12</a:t>
            </a:fld>
            <a:endParaRPr lang="en-US"/>
          </a:p>
        </p:txBody>
      </p:sp>
    </p:spTree>
    <p:extLst>
      <p:ext uri="{BB962C8B-B14F-4D97-AF65-F5344CB8AC3E}">
        <p14:creationId xmlns:p14="http://schemas.microsoft.com/office/powerpoint/2010/main" val="3477499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access tokens are associated with a project, and need to be created along with permissions,</a:t>
            </a:r>
            <a:r>
              <a:rPr lang="en-US" baseline="0" dirty="0" smtClean="0"/>
              <a:t> or ‘scopes’. You determine the username, but the password is automatically generated, and cannot be changed. You should definitely write this down somewhere safe, or use a password manager. </a:t>
            </a:r>
            <a:endParaRPr lang="en-US" dirty="0"/>
          </a:p>
        </p:txBody>
      </p:sp>
      <p:sp>
        <p:nvSpPr>
          <p:cNvPr id="4" name="Slide Number Placeholder 3"/>
          <p:cNvSpPr>
            <a:spLocks noGrp="1"/>
          </p:cNvSpPr>
          <p:nvPr>
            <p:ph type="sldNum" sz="quarter" idx="10"/>
          </p:nvPr>
        </p:nvSpPr>
        <p:spPr/>
        <p:txBody>
          <a:bodyPr/>
          <a:lstStyle/>
          <a:p>
            <a:fld id="{8B3879B8-57EB-4BD4-84D9-3887421284D5}" type="slidenum">
              <a:rPr lang="en-US" smtClean="0"/>
              <a:t>13</a:t>
            </a:fld>
            <a:endParaRPr lang="en-US"/>
          </a:p>
        </p:txBody>
      </p:sp>
    </p:spTree>
    <p:extLst>
      <p:ext uri="{BB962C8B-B14F-4D97-AF65-F5344CB8AC3E}">
        <p14:creationId xmlns:p14="http://schemas.microsoft.com/office/powerpoint/2010/main" val="1295236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p:nvCxnSpPr>
        <p:spPr>
          <a:xfrm>
            <a:off x="1032933" y="966788"/>
            <a:ext cx="10668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1032934" y="614363"/>
            <a:ext cx="277284" cy="34925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3" name="Content Placeholder 2"/>
          <p:cNvSpPr>
            <a:spLocks noGrp="1"/>
          </p:cNvSpPr>
          <p:nvPr>
            <p:ph idx="1"/>
          </p:nvPr>
        </p:nvSpPr>
        <p:spPr>
          <a:xfrm>
            <a:off x="1036320" y="1325880"/>
            <a:ext cx="10664613" cy="46399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p:cNvSpPr>
            <a:spLocks noGrp="1"/>
          </p:cNvSpPr>
          <p:nvPr>
            <p:ph type="title"/>
          </p:nvPr>
        </p:nvSpPr>
        <p:spPr>
          <a:xfrm>
            <a:off x="1463040" y="576072"/>
            <a:ext cx="10237885" cy="332623"/>
          </a:xfrm>
          <a:prstGeom prst="rect">
            <a:avLst/>
          </a:prstGeom>
        </p:spPr>
        <p:txBody>
          <a:bodyPr rtlCol="0" anchor="b">
            <a:normAutofit/>
          </a:bodyPr>
          <a:lstStyle/>
          <a:p>
            <a:r>
              <a:rPr lang="en-US" dirty="0"/>
              <a:t>Click to edit Master title style</a:t>
            </a:r>
          </a:p>
        </p:txBody>
      </p:sp>
      <p:sp>
        <p:nvSpPr>
          <p:cNvPr id="8" name="Slide Number Placeholder 1"/>
          <p:cNvSpPr>
            <a:spLocks noGrp="1"/>
          </p:cNvSpPr>
          <p:nvPr>
            <p:ph type="sldNum" sz="quarter" idx="10"/>
          </p:nvPr>
        </p:nvSpPr>
        <p:spPr/>
        <p:txBody>
          <a:bodyPr/>
          <a:lstStyle>
            <a:lvl1pPr>
              <a:defRPr sz="1000" smtClean="0">
                <a:solidFill>
                  <a:srgbClr val="595959"/>
                </a:solidFill>
                <a:latin typeface="Helvetica" panose="020B0604020202020204" pitchFamily="34" charset="0"/>
              </a:defRPr>
            </a:lvl1pPr>
          </a:lstStyle>
          <a:p>
            <a:pPr>
              <a:defRPr/>
            </a:pPr>
            <a:fld id="{D17ADF24-738C-4342-AD42-5C4C0A4F345E}" type="slidenum">
              <a:rPr lang="en-US"/>
              <a:t>‹#›</a:t>
            </a:fld>
            <a:endParaRPr lang="en-US"/>
          </a:p>
        </p:txBody>
      </p:sp>
      <p:pic>
        <p:nvPicPr>
          <p:cNvPr id="9"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Tree>
    <p:extLst>
      <p:ext uri="{BB962C8B-B14F-4D97-AF65-F5344CB8AC3E}">
        <p14:creationId xmlns:p14="http://schemas.microsoft.com/office/powerpoint/2010/main" val="202937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blu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12192000" cy="6858000"/>
          </a:xfrm>
          <a:prstGeom prst="rect">
            <a:avLst/>
          </a:prstGeom>
          <a:solidFill>
            <a:srgbClr val="004278"/>
          </a:solidFill>
          <a:ln>
            <a:noFill/>
          </a:ln>
          <a:effectLst>
            <a:outerShdw blurRad="40000" dist="23000" dir="5400000" rotWithShape="0">
              <a:srgbClr val="808080">
                <a:alpha val="34999"/>
              </a:srgbClr>
            </a:outerShdw>
          </a:effectLst>
        </p:spPr>
        <p:txBody>
          <a:bodyPr anchor="ctr"/>
          <a:lstStyle/>
          <a:p>
            <a:pPr algn="ctr" eaLnBrk="1" fontAlgn="auto" hangingPunct="1">
              <a:spcBef>
                <a:spcPts val="0"/>
              </a:spcBef>
              <a:spcAft>
                <a:spcPts val="0"/>
              </a:spcAft>
              <a:defRPr/>
            </a:pPr>
            <a:endParaRPr lang="en-US" sz="1800">
              <a:solidFill>
                <a:schemeClr val="lt1"/>
              </a:solidFill>
              <a:latin typeface="+mn-lt"/>
              <a:ea typeface="+mn-ea"/>
            </a:endParaRPr>
          </a:p>
        </p:txBody>
      </p:sp>
      <p:cxnSp>
        <p:nvCxnSpPr>
          <p:cNvPr id="4" name="Straight Connector 3"/>
          <p:cNvCxnSpPr/>
          <p:nvPr/>
        </p:nvCxnSpPr>
        <p:spPr>
          <a:xfrm>
            <a:off x="1463040" y="3165475"/>
            <a:ext cx="1072726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8"/>
          <p:cNvPicPr>
            <a:picLocks noChangeAspect="1"/>
          </p:cNvPicPr>
          <p:nvPr userDrawn="1"/>
        </p:nvPicPr>
        <p:blipFill>
          <a:blip r:embed="rId2">
            <a:biLevel thresh="25000"/>
            <a:extLst>
              <a:ext uri="{28A0092B-C50C-407E-A947-70E740481C1C}">
                <a14:useLocalDpi xmlns:a14="http://schemas.microsoft.com/office/drawing/2010/main" val="0"/>
              </a:ext>
            </a:extLst>
          </a:blip>
          <a:stretch>
            <a:fillRect/>
          </a:stretch>
        </p:blipFill>
        <p:spPr bwMode="auto">
          <a:xfrm>
            <a:off x="4214285" y="1832138"/>
            <a:ext cx="7207249" cy="960113"/>
          </a:xfrm>
          <a:prstGeom prst="rect">
            <a:avLst/>
          </a:prstGeom>
          <a:noFill/>
          <a:ln>
            <a:noFill/>
          </a:ln>
        </p:spPr>
      </p:pic>
      <p:sp>
        <p:nvSpPr>
          <p:cNvPr id="13" name="Text Placeholder 9"/>
          <p:cNvSpPr>
            <a:spLocks noGrp="1"/>
          </p:cNvSpPr>
          <p:nvPr>
            <p:ph type="body" sz="quarter" idx="11"/>
          </p:nvPr>
        </p:nvSpPr>
        <p:spPr>
          <a:xfrm>
            <a:off x="1463040" y="3383280"/>
            <a:ext cx="9744075" cy="935038"/>
          </a:xfrm>
        </p:spPr>
        <p:txBody>
          <a:bodyPr/>
          <a:lstStyle>
            <a:lvl1pPr marL="44450" indent="0">
              <a:lnSpc>
                <a:spcPct val="90000"/>
              </a:lnSpc>
              <a:spcBef>
                <a:spcPts val="0"/>
              </a:spcBef>
              <a:buNone/>
              <a:defRPr sz="3600">
                <a:solidFill>
                  <a:schemeClr val="bg1"/>
                </a:solidFill>
              </a:defRPr>
            </a:lvl1pPr>
            <a:lvl2pPr marL="228600" indent="0">
              <a:lnSpc>
                <a:spcPct val="90000"/>
              </a:lnSpc>
              <a:spcBef>
                <a:spcPts val="0"/>
              </a:spcBef>
              <a:buNone/>
              <a:defRPr sz="3600">
                <a:solidFill>
                  <a:srgbClr val="595959"/>
                </a:solidFill>
              </a:defRPr>
            </a:lvl2pPr>
            <a:lvl3pPr marL="457200" indent="0">
              <a:lnSpc>
                <a:spcPct val="90000"/>
              </a:lnSpc>
              <a:spcBef>
                <a:spcPts val="0"/>
              </a:spcBef>
              <a:buNone/>
              <a:defRPr sz="3600">
                <a:solidFill>
                  <a:srgbClr val="595959"/>
                </a:solidFill>
              </a:defRPr>
            </a:lvl3pPr>
            <a:lvl4pPr marL="685800" indent="0">
              <a:lnSpc>
                <a:spcPct val="90000"/>
              </a:lnSpc>
              <a:spcBef>
                <a:spcPts val="0"/>
              </a:spcBef>
              <a:buNone/>
              <a:defRPr sz="3600">
                <a:solidFill>
                  <a:srgbClr val="595959"/>
                </a:solidFill>
              </a:defRPr>
            </a:lvl4pPr>
            <a:lvl5pPr marL="914400" indent="0">
              <a:lnSpc>
                <a:spcPct val="90000"/>
              </a:lnSpc>
              <a:spcBef>
                <a:spcPts val="0"/>
              </a:spcBef>
              <a:buNone/>
              <a:defRPr sz="3600">
                <a:solidFill>
                  <a:srgbClr val="595959"/>
                </a:solidFill>
              </a:defRPr>
            </a:lvl5pPr>
          </a:lstStyle>
          <a:p>
            <a:pPr lvl="0"/>
            <a:r>
              <a:rPr lang="en-US"/>
              <a:t>Click to edit Master text styles</a:t>
            </a:r>
          </a:p>
        </p:txBody>
      </p:sp>
    </p:spTree>
    <p:extLst>
      <p:ext uri="{BB962C8B-B14F-4D97-AF65-F5344CB8AC3E}">
        <p14:creationId xmlns:p14="http://schemas.microsoft.com/office/powerpoint/2010/main" val="287450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4" name="Straight Connector 3"/>
          <p:cNvCxnSpPr/>
          <p:nvPr/>
        </p:nvCxnSpPr>
        <p:spPr>
          <a:xfrm>
            <a:off x="1032933" y="966788"/>
            <a:ext cx="10668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1032934" y="614363"/>
            <a:ext cx="277284" cy="34925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7"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
        <p:nvSpPr>
          <p:cNvPr id="3" name="Title Placeholder 1"/>
          <p:cNvSpPr>
            <a:spLocks noGrp="1"/>
          </p:cNvSpPr>
          <p:nvPr>
            <p:ph type="title"/>
          </p:nvPr>
        </p:nvSpPr>
        <p:spPr>
          <a:xfrm>
            <a:off x="1463040" y="576072"/>
            <a:ext cx="10237885" cy="332623"/>
          </a:xfrm>
          <a:prstGeom prst="rect">
            <a:avLst/>
          </a:prstGeom>
        </p:spPr>
        <p:txBody>
          <a:bodyPr rtlCol="0" anchor="b">
            <a:normAutofit/>
          </a:bodyPr>
          <a:lstStyle/>
          <a:p>
            <a:r>
              <a:rPr lang="en-US" dirty="0"/>
              <a:t>Click to edit Master title style</a:t>
            </a:r>
          </a:p>
        </p:txBody>
      </p:sp>
      <p:sp>
        <p:nvSpPr>
          <p:cNvPr id="8" name="Slide Number Placeholder 1"/>
          <p:cNvSpPr>
            <a:spLocks noGrp="1"/>
          </p:cNvSpPr>
          <p:nvPr>
            <p:ph type="sldNum" sz="quarter" idx="10"/>
          </p:nvPr>
        </p:nvSpPr>
        <p:spPr/>
        <p:txBody>
          <a:bodyPr/>
          <a:lstStyle>
            <a:lvl1pPr>
              <a:defRPr sz="1000" smtClean="0">
                <a:solidFill>
                  <a:srgbClr val="595959"/>
                </a:solidFill>
                <a:latin typeface="Helvetica" panose="020B0604020202020204" pitchFamily="34" charset="0"/>
              </a:defRPr>
            </a:lvl1pPr>
          </a:lstStyle>
          <a:p>
            <a:pPr>
              <a:defRPr/>
            </a:pPr>
            <a:fld id="{A8C65370-7898-40B8-8246-60A93FC25CB8}" type="slidenum">
              <a:rPr lang="en-US"/>
              <a:t>‹#›</a:t>
            </a:fld>
            <a:endParaRPr lang="en-US"/>
          </a:p>
        </p:txBody>
      </p:sp>
    </p:spTree>
    <p:extLst>
      <p:ext uri="{BB962C8B-B14F-4D97-AF65-F5344CB8AC3E}">
        <p14:creationId xmlns:p14="http://schemas.microsoft.com/office/powerpoint/2010/main" val="360134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3"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
        <p:nvSpPr>
          <p:cNvPr id="4" name="Slide Number Placeholder 1"/>
          <p:cNvSpPr>
            <a:spLocks noGrp="1"/>
          </p:cNvSpPr>
          <p:nvPr>
            <p:ph type="sldNum" sz="quarter" idx="10"/>
          </p:nvPr>
        </p:nvSpPr>
        <p:spPr/>
        <p:txBody>
          <a:bodyPr/>
          <a:lstStyle>
            <a:lvl1pPr>
              <a:defRPr sz="1000" smtClean="0">
                <a:solidFill>
                  <a:srgbClr val="595959"/>
                </a:solidFill>
                <a:latin typeface="Helvetica" panose="020B0604020202020204" pitchFamily="34" charset="0"/>
              </a:defRPr>
            </a:lvl1pPr>
          </a:lstStyle>
          <a:p>
            <a:pPr>
              <a:defRPr/>
            </a:pPr>
            <a:fld id="{084F7529-B101-4CBF-80FC-012E91B46A0C}" type="slidenum">
              <a:rPr lang="en-US"/>
              <a:t>‹#›</a:t>
            </a:fld>
            <a:endParaRPr lang="en-US"/>
          </a:p>
        </p:txBody>
      </p:sp>
    </p:spTree>
    <p:extLst>
      <p:ext uri="{BB962C8B-B14F-4D97-AF65-F5344CB8AC3E}">
        <p14:creationId xmlns:p14="http://schemas.microsoft.com/office/powerpoint/2010/main" val="1137743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cxnSp>
        <p:nvCxnSpPr>
          <p:cNvPr id="13" name="Straight Connector 12"/>
          <p:cNvCxnSpPr/>
          <p:nvPr/>
        </p:nvCxnSpPr>
        <p:spPr>
          <a:xfrm>
            <a:off x="1032933" y="966788"/>
            <a:ext cx="10668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032934" y="614363"/>
            <a:ext cx="277284" cy="34925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5" name="Rectangle 14"/>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16"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
        <p:nvSpPr>
          <p:cNvPr id="2" name="Title 1"/>
          <p:cNvSpPr>
            <a:spLocks noGrp="1"/>
          </p:cNvSpPr>
          <p:nvPr>
            <p:ph type="title"/>
          </p:nvPr>
        </p:nvSpPr>
        <p:spPr>
          <a:xfrm>
            <a:off x="1462617" y="576263"/>
            <a:ext cx="10665883" cy="332432"/>
          </a:xfrm>
        </p:spPr>
        <p:txBody>
          <a:bodyPr anchor="b"/>
          <a:lstStyle/>
          <a:p>
            <a:r>
              <a:rPr lang="en-US"/>
              <a:t>Click to edit Master title style</a:t>
            </a:r>
          </a:p>
        </p:txBody>
      </p:sp>
      <p:sp>
        <p:nvSpPr>
          <p:cNvPr id="8" name="Text Placeholder 5"/>
          <p:cNvSpPr>
            <a:spLocks noGrp="1"/>
          </p:cNvSpPr>
          <p:nvPr>
            <p:ph type="body" sz="quarter" idx="11"/>
          </p:nvPr>
        </p:nvSpPr>
        <p:spPr>
          <a:xfrm>
            <a:off x="1036320" y="4165603"/>
            <a:ext cx="5486400" cy="411480"/>
          </a:xfrm>
        </p:spPr>
        <p:txBody>
          <a:bodyPr>
            <a:noAutofit/>
          </a:bodyPr>
          <a:lstStyle>
            <a:lvl1pPr marL="0" indent="0">
              <a:lnSpc>
                <a:spcPct val="130000"/>
              </a:lnSpc>
              <a:spcBef>
                <a:spcPts val="0"/>
              </a:spcBef>
              <a:buNone/>
              <a:defRPr sz="900">
                <a:solidFill>
                  <a:srgbClr val="004278"/>
                </a:solidFill>
                <a:latin typeface="Helvetica"/>
                <a:cs typeface="Helvetica"/>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9" name="Text Placeholder 5"/>
          <p:cNvSpPr>
            <a:spLocks noGrp="1"/>
          </p:cNvSpPr>
          <p:nvPr>
            <p:ph type="body" sz="quarter" idx="12"/>
          </p:nvPr>
        </p:nvSpPr>
        <p:spPr>
          <a:xfrm>
            <a:off x="7315203" y="4165602"/>
            <a:ext cx="3045852" cy="411480"/>
          </a:xfrm>
        </p:spPr>
        <p:txBody>
          <a:bodyPr>
            <a:noAutofit/>
          </a:bodyPr>
          <a:lstStyle>
            <a:lvl1pPr marL="0" indent="0">
              <a:lnSpc>
                <a:spcPct val="130000"/>
              </a:lnSpc>
              <a:spcBef>
                <a:spcPts val="0"/>
              </a:spcBef>
              <a:buNone/>
              <a:defRPr sz="900">
                <a:solidFill>
                  <a:srgbClr val="004278"/>
                </a:solidFill>
                <a:latin typeface="Helvetica"/>
                <a:cs typeface="Helvetica"/>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0" name="Picture Placeholder 2"/>
          <p:cNvSpPr>
            <a:spLocks noGrp="1"/>
          </p:cNvSpPr>
          <p:nvPr>
            <p:ph type="pic" idx="1"/>
          </p:nvPr>
        </p:nvSpPr>
        <p:spPr>
          <a:xfrm>
            <a:off x="1036319" y="1330962"/>
            <a:ext cx="5486400" cy="2742726"/>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1" name="Text Placeholder 3"/>
          <p:cNvSpPr>
            <a:spLocks noGrp="1"/>
          </p:cNvSpPr>
          <p:nvPr>
            <p:ph type="body" sz="half" idx="2"/>
          </p:nvPr>
        </p:nvSpPr>
        <p:spPr>
          <a:xfrm>
            <a:off x="1036320" y="4810755"/>
            <a:ext cx="10710155" cy="11551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Picture Placeholder 2"/>
          <p:cNvSpPr>
            <a:spLocks noGrp="1"/>
          </p:cNvSpPr>
          <p:nvPr>
            <p:ph type="pic" idx="10"/>
          </p:nvPr>
        </p:nvSpPr>
        <p:spPr>
          <a:xfrm>
            <a:off x="7315202" y="1330962"/>
            <a:ext cx="3045853" cy="2742726"/>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Slide Number Placeholder 1"/>
          <p:cNvSpPr>
            <a:spLocks noGrp="1"/>
          </p:cNvSpPr>
          <p:nvPr>
            <p:ph type="sldNum" sz="quarter" idx="13"/>
          </p:nvPr>
        </p:nvSpPr>
        <p:spPr/>
        <p:txBody>
          <a:bodyPr/>
          <a:lstStyle>
            <a:lvl1pPr>
              <a:defRPr sz="1000" smtClean="0">
                <a:solidFill>
                  <a:srgbClr val="595959"/>
                </a:solidFill>
                <a:latin typeface="Helvetica" panose="020B0604020202020204" pitchFamily="34" charset="0"/>
              </a:defRPr>
            </a:lvl1pPr>
          </a:lstStyle>
          <a:p>
            <a:pPr>
              <a:defRPr/>
            </a:pPr>
            <a:fld id="{3D3FE9D4-6FC7-402E-A94F-A014BAE00A8C}" type="slidenum">
              <a:rPr lang="en-US"/>
              <a:t>‹#›</a:t>
            </a:fld>
            <a:endParaRPr lang="en-US"/>
          </a:p>
        </p:txBody>
      </p:sp>
    </p:spTree>
    <p:extLst>
      <p:ext uri="{BB962C8B-B14F-4D97-AF65-F5344CB8AC3E}">
        <p14:creationId xmlns:p14="http://schemas.microsoft.com/office/powerpoint/2010/main" val="84535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blu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12192000" cy="6858000"/>
          </a:xfrm>
          <a:prstGeom prst="rect">
            <a:avLst/>
          </a:prstGeom>
          <a:solidFill>
            <a:srgbClr val="004278"/>
          </a:solidFill>
          <a:ln>
            <a:noFill/>
          </a:ln>
          <a:effectLst>
            <a:outerShdw blurRad="40000" dist="23000" dir="5400000" rotWithShape="0">
              <a:srgbClr val="808080">
                <a:alpha val="34999"/>
              </a:srgbClr>
            </a:outerShdw>
          </a:effectLst>
        </p:spPr>
        <p:txBody>
          <a:bodyPr anchor="ctr"/>
          <a:lstStyle/>
          <a:p>
            <a:pPr algn="ctr" eaLnBrk="1" fontAlgn="auto" hangingPunct="1">
              <a:spcBef>
                <a:spcPts val="0"/>
              </a:spcBef>
              <a:spcAft>
                <a:spcPts val="0"/>
              </a:spcAft>
              <a:defRPr/>
            </a:pPr>
            <a:endParaRPr lang="en-US" sz="1800">
              <a:solidFill>
                <a:schemeClr val="lt1"/>
              </a:solidFill>
              <a:latin typeface="+mn-lt"/>
              <a:ea typeface="+mn-ea"/>
            </a:endParaRPr>
          </a:p>
        </p:txBody>
      </p:sp>
      <p:cxnSp>
        <p:nvCxnSpPr>
          <p:cNvPr id="4" name="Straight Connector 3"/>
          <p:cNvCxnSpPr/>
          <p:nvPr/>
        </p:nvCxnSpPr>
        <p:spPr>
          <a:xfrm>
            <a:off x="1463040" y="3165475"/>
            <a:ext cx="1072726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bwMode="auto">
          <a:xfrm>
            <a:off x="5881581" y="1834209"/>
            <a:ext cx="5325534" cy="960113"/>
          </a:xfrm>
          <a:prstGeom prst="rect">
            <a:avLst/>
          </a:prstGeom>
          <a:noFill/>
          <a:ln>
            <a:noFill/>
          </a:ln>
        </p:spPr>
      </p:pic>
      <p:sp>
        <p:nvSpPr>
          <p:cNvPr id="13" name="Text Placeholder 9"/>
          <p:cNvSpPr>
            <a:spLocks noGrp="1"/>
          </p:cNvSpPr>
          <p:nvPr>
            <p:ph type="body" sz="quarter" idx="11"/>
          </p:nvPr>
        </p:nvSpPr>
        <p:spPr>
          <a:xfrm>
            <a:off x="1463040" y="3383280"/>
            <a:ext cx="9744075" cy="935038"/>
          </a:xfrm>
        </p:spPr>
        <p:txBody>
          <a:bodyPr/>
          <a:lstStyle>
            <a:lvl1pPr marL="44450" indent="0">
              <a:lnSpc>
                <a:spcPct val="90000"/>
              </a:lnSpc>
              <a:spcBef>
                <a:spcPts val="0"/>
              </a:spcBef>
              <a:buNone/>
              <a:defRPr sz="3600">
                <a:solidFill>
                  <a:schemeClr val="bg1"/>
                </a:solidFill>
              </a:defRPr>
            </a:lvl1pPr>
            <a:lvl2pPr marL="228600" indent="0">
              <a:lnSpc>
                <a:spcPct val="90000"/>
              </a:lnSpc>
              <a:spcBef>
                <a:spcPts val="0"/>
              </a:spcBef>
              <a:buNone/>
              <a:defRPr sz="3600">
                <a:solidFill>
                  <a:srgbClr val="595959"/>
                </a:solidFill>
              </a:defRPr>
            </a:lvl2pPr>
            <a:lvl3pPr marL="457200" indent="0">
              <a:lnSpc>
                <a:spcPct val="90000"/>
              </a:lnSpc>
              <a:spcBef>
                <a:spcPts val="0"/>
              </a:spcBef>
              <a:buNone/>
              <a:defRPr sz="3600">
                <a:solidFill>
                  <a:srgbClr val="595959"/>
                </a:solidFill>
              </a:defRPr>
            </a:lvl3pPr>
            <a:lvl4pPr marL="685800" indent="0">
              <a:lnSpc>
                <a:spcPct val="90000"/>
              </a:lnSpc>
              <a:spcBef>
                <a:spcPts val="0"/>
              </a:spcBef>
              <a:buNone/>
              <a:defRPr sz="3600">
                <a:solidFill>
                  <a:srgbClr val="595959"/>
                </a:solidFill>
              </a:defRPr>
            </a:lvl4pPr>
            <a:lvl5pPr marL="914400" indent="0">
              <a:lnSpc>
                <a:spcPct val="90000"/>
              </a:lnSpc>
              <a:spcBef>
                <a:spcPts val="0"/>
              </a:spcBef>
              <a:buNone/>
              <a:defRPr sz="3600">
                <a:solidFill>
                  <a:srgbClr val="595959"/>
                </a:solidFill>
              </a:defRPr>
            </a:lvl5pPr>
          </a:lstStyle>
          <a:p>
            <a:pPr lvl="0"/>
            <a:r>
              <a:rPr lang="en-US"/>
              <a:t>Click to edit Master text styles</a:t>
            </a:r>
          </a:p>
        </p:txBody>
      </p:sp>
    </p:spTree>
    <p:extLst>
      <p:ext uri="{BB962C8B-B14F-4D97-AF65-F5344CB8AC3E}">
        <p14:creationId xmlns:p14="http://schemas.microsoft.com/office/powerpoint/2010/main" val="269497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p:nvCxnSpPr>
        <p:spPr>
          <a:xfrm>
            <a:off x="1032933" y="966788"/>
            <a:ext cx="10668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1032934" y="614363"/>
            <a:ext cx="277284" cy="34925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3" name="Content Placeholder 2"/>
          <p:cNvSpPr>
            <a:spLocks noGrp="1"/>
          </p:cNvSpPr>
          <p:nvPr>
            <p:ph idx="1"/>
          </p:nvPr>
        </p:nvSpPr>
        <p:spPr>
          <a:xfrm>
            <a:off x="1036320" y="1325880"/>
            <a:ext cx="10664613" cy="46399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p:cNvSpPr>
            <a:spLocks noGrp="1"/>
          </p:cNvSpPr>
          <p:nvPr>
            <p:ph type="title"/>
          </p:nvPr>
        </p:nvSpPr>
        <p:spPr>
          <a:xfrm>
            <a:off x="1463040" y="576072"/>
            <a:ext cx="10237885" cy="332623"/>
          </a:xfrm>
          <a:prstGeom prst="rect">
            <a:avLst/>
          </a:prstGeom>
        </p:spPr>
        <p:txBody>
          <a:bodyPr rtlCol="0" anchor="b">
            <a:normAutofit/>
          </a:bodyPr>
          <a:lstStyle/>
          <a:p>
            <a:r>
              <a:rPr lang="en-US" dirty="0"/>
              <a:t>Click to edit Master title style</a:t>
            </a:r>
          </a:p>
        </p:txBody>
      </p:sp>
      <p:sp>
        <p:nvSpPr>
          <p:cNvPr id="8" name="Slide Number Placeholder 1"/>
          <p:cNvSpPr>
            <a:spLocks noGrp="1"/>
          </p:cNvSpPr>
          <p:nvPr>
            <p:ph type="sldNum" sz="quarter" idx="10"/>
          </p:nvPr>
        </p:nvSpPr>
        <p:spPr/>
        <p:txBody>
          <a:bodyPr/>
          <a:lstStyle>
            <a:lvl1pPr>
              <a:defRPr sz="1000" smtClean="0">
                <a:solidFill>
                  <a:srgbClr val="595959"/>
                </a:solidFill>
                <a:latin typeface="Helvetica" panose="020B0604020202020204" pitchFamily="34" charset="0"/>
              </a:defRPr>
            </a:lvl1pPr>
          </a:lstStyle>
          <a:p>
            <a:pPr>
              <a:defRPr/>
            </a:pPr>
            <a:fld id="{D17ADF24-738C-4342-AD42-5C4C0A4F345E}" type="slidenum">
              <a:rPr lang="en-US"/>
              <a:t>‹#›</a:t>
            </a:fld>
            <a:endParaRPr lang="en-US"/>
          </a:p>
        </p:txBody>
      </p:sp>
      <p:pic>
        <p:nvPicPr>
          <p:cNvPr id="9"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Tree>
    <p:extLst>
      <p:ext uri="{BB962C8B-B14F-4D97-AF65-F5344CB8AC3E}">
        <p14:creationId xmlns:p14="http://schemas.microsoft.com/office/powerpoint/2010/main" val="54688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4" name="Straight Connector 3"/>
          <p:cNvCxnSpPr/>
          <p:nvPr/>
        </p:nvCxnSpPr>
        <p:spPr>
          <a:xfrm>
            <a:off x="1032933" y="966788"/>
            <a:ext cx="10668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1032934" y="614363"/>
            <a:ext cx="277284" cy="34925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6" name="Rectangle 5"/>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7"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
        <p:nvSpPr>
          <p:cNvPr id="3" name="Title Placeholder 1"/>
          <p:cNvSpPr>
            <a:spLocks noGrp="1"/>
          </p:cNvSpPr>
          <p:nvPr>
            <p:ph type="title"/>
          </p:nvPr>
        </p:nvSpPr>
        <p:spPr>
          <a:xfrm>
            <a:off x="1463040" y="576072"/>
            <a:ext cx="10237885" cy="332623"/>
          </a:xfrm>
          <a:prstGeom prst="rect">
            <a:avLst/>
          </a:prstGeom>
        </p:spPr>
        <p:txBody>
          <a:bodyPr rtlCol="0" anchor="b">
            <a:normAutofit/>
          </a:bodyPr>
          <a:lstStyle/>
          <a:p>
            <a:r>
              <a:rPr lang="en-US" dirty="0"/>
              <a:t>Click to edit Master title style</a:t>
            </a:r>
          </a:p>
        </p:txBody>
      </p:sp>
      <p:sp>
        <p:nvSpPr>
          <p:cNvPr id="8" name="Slide Number Placeholder 1"/>
          <p:cNvSpPr>
            <a:spLocks noGrp="1"/>
          </p:cNvSpPr>
          <p:nvPr>
            <p:ph type="sldNum" sz="quarter" idx="10"/>
          </p:nvPr>
        </p:nvSpPr>
        <p:spPr/>
        <p:txBody>
          <a:bodyPr/>
          <a:lstStyle>
            <a:lvl1pPr>
              <a:defRPr sz="1000" smtClean="0">
                <a:solidFill>
                  <a:srgbClr val="595959"/>
                </a:solidFill>
                <a:latin typeface="Helvetica" panose="020B0604020202020204" pitchFamily="34" charset="0"/>
              </a:defRPr>
            </a:lvl1pPr>
          </a:lstStyle>
          <a:p>
            <a:pPr>
              <a:defRPr/>
            </a:pPr>
            <a:fld id="{A8C65370-7898-40B8-8246-60A93FC25CB8}" type="slidenum">
              <a:rPr lang="en-US"/>
              <a:t>‹#›</a:t>
            </a:fld>
            <a:endParaRPr lang="en-US"/>
          </a:p>
        </p:txBody>
      </p:sp>
    </p:spTree>
    <p:extLst>
      <p:ext uri="{BB962C8B-B14F-4D97-AF65-F5344CB8AC3E}">
        <p14:creationId xmlns:p14="http://schemas.microsoft.com/office/powerpoint/2010/main" val="49744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3"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
        <p:nvSpPr>
          <p:cNvPr id="4" name="Slide Number Placeholder 1"/>
          <p:cNvSpPr>
            <a:spLocks noGrp="1"/>
          </p:cNvSpPr>
          <p:nvPr>
            <p:ph type="sldNum" sz="quarter" idx="10"/>
          </p:nvPr>
        </p:nvSpPr>
        <p:spPr/>
        <p:txBody>
          <a:bodyPr/>
          <a:lstStyle>
            <a:lvl1pPr>
              <a:defRPr sz="1000" smtClean="0">
                <a:solidFill>
                  <a:srgbClr val="595959"/>
                </a:solidFill>
                <a:latin typeface="Helvetica" panose="020B0604020202020204" pitchFamily="34" charset="0"/>
              </a:defRPr>
            </a:lvl1pPr>
          </a:lstStyle>
          <a:p>
            <a:pPr>
              <a:defRPr/>
            </a:pPr>
            <a:fld id="{084F7529-B101-4CBF-80FC-012E91B46A0C}" type="slidenum">
              <a:rPr lang="en-US"/>
              <a:t>‹#›</a:t>
            </a:fld>
            <a:endParaRPr lang="en-US"/>
          </a:p>
        </p:txBody>
      </p:sp>
    </p:spTree>
    <p:extLst>
      <p:ext uri="{BB962C8B-B14F-4D97-AF65-F5344CB8AC3E}">
        <p14:creationId xmlns:p14="http://schemas.microsoft.com/office/powerpoint/2010/main" val="62836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cxnSp>
        <p:nvCxnSpPr>
          <p:cNvPr id="13" name="Straight Connector 12"/>
          <p:cNvCxnSpPr/>
          <p:nvPr/>
        </p:nvCxnSpPr>
        <p:spPr>
          <a:xfrm>
            <a:off x="1032933" y="966788"/>
            <a:ext cx="10668000" cy="0"/>
          </a:xfrm>
          <a:prstGeom prst="line">
            <a:avLst/>
          </a:prstGeom>
          <a:ln w="1270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032934" y="614363"/>
            <a:ext cx="277284" cy="349250"/>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5" name="Rectangle 14"/>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16"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
        <p:nvSpPr>
          <p:cNvPr id="2" name="Title 1"/>
          <p:cNvSpPr>
            <a:spLocks noGrp="1"/>
          </p:cNvSpPr>
          <p:nvPr>
            <p:ph type="title"/>
          </p:nvPr>
        </p:nvSpPr>
        <p:spPr>
          <a:xfrm>
            <a:off x="1462617" y="576263"/>
            <a:ext cx="10665883" cy="332432"/>
          </a:xfrm>
        </p:spPr>
        <p:txBody>
          <a:bodyPr anchor="b"/>
          <a:lstStyle/>
          <a:p>
            <a:r>
              <a:rPr lang="en-US"/>
              <a:t>Click to edit Master title style</a:t>
            </a:r>
          </a:p>
        </p:txBody>
      </p:sp>
      <p:sp>
        <p:nvSpPr>
          <p:cNvPr id="8" name="Text Placeholder 5"/>
          <p:cNvSpPr>
            <a:spLocks noGrp="1"/>
          </p:cNvSpPr>
          <p:nvPr>
            <p:ph type="body" sz="quarter" idx="11"/>
          </p:nvPr>
        </p:nvSpPr>
        <p:spPr>
          <a:xfrm>
            <a:off x="1036320" y="4165603"/>
            <a:ext cx="5486400" cy="411480"/>
          </a:xfrm>
        </p:spPr>
        <p:txBody>
          <a:bodyPr>
            <a:noAutofit/>
          </a:bodyPr>
          <a:lstStyle>
            <a:lvl1pPr marL="0" indent="0">
              <a:lnSpc>
                <a:spcPct val="130000"/>
              </a:lnSpc>
              <a:spcBef>
                <a:spcPts val="0"/>
              </a:spcBef>
              <a:buNone/>
              <a:defRPr sz="900">
                <a:solidFill>
                  <a:srgbClr val="004278"/>
                </a:solidFill>
                <a:latin typeface="Helvetica"/>
                <a:cs typeface="Helvetica"/>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9" name="Text Placeholder 5"/>
          <p:cNvSpPr>
            <a:spLocks noGrp="1"/>
          </p:cNvSpPr>
          <p:nvPr>
            <p:ph type="body" sz="quarter" idx="12"/>
          </p:nvPr>
        </p:nvSpPr>
        <p:spPr>
          <a:xfrm>
            <a:off x="7315203" y="4165602"/>
            <a:ext cx="3045852" cy="411480"/>
          </a:xfrm>
        </p:spPr>
        <p:txBody>
          <a:bodyPr>
            <a:noAutofit/>
          </a:bodyPr>
          <a:lstStyle>
            <a:lvl1pPr marL="0" indent="0">
              <a:lnSpc>
                <a:spcPct val="130000"/>
              </a:lnSpc>
              <a:spcBef>
                <a:spcPts val="0"/>
              </a:spcBef>
              <a:buNone/>
              <a:defRPr sz="900">
                <a:solidFill>
                  <a:srgbClr val="004278"/>
                </a:solidFill>
                <a:latin typeface="Helvetica"/>
                <a:cs typeface="Helvetica"/>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0" name="Picture Placeholder 2"/>
          <p:cNvSpPr>
            <a:spLocks noGrp="1"/>
          </p:cNvSpPr>
          <p:nvPr>
            <p:ph type="pic" idx="1"/>
          </p:nvPr>
        </p:nvSpPr>
        <p:spPr>
          <a:xfrm>
            <a:off x="1036319" y="1330962"/>
            <a:ext cx="5486400" cy="2742726"/>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1" name="Text Placeholder 3"/>
          <p:cNvSpPr>
            <a:spLocks noGrp="1"/>
          </p:cNvSpPr>
          <p:nvPr>
            <p:ph type="body" sz="half" idx="2"/>
          </p:nvPr>
        </p:nvSpPr>
        <p:spPr>
          <a:xfrm>
            <a:off x="1036320" y="4810755"/>
            <a:ext cx="10710155" cy="11551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Picture Placeholder 2"/>
          <p:cNvSpPr>
            <a:spLocks noGrp="1"/>
          </p:cNvSpPr>
          <p:nvPr>
            <p:ph type="pic" idx="10"/>
          </p:nvPr>
        </p:nvSpPr>
        <p:spPr>
          <a:xfrm>
            <a:off x="7315202" y="1330962"/>
            <a:ext cx="3045853" cy="2742726"/>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Slide Number Placeholder 1"/>
          <p:cNvSpPr>
            <a:spLocks noGrp="1"/>
          </p:cNvSpPr>
          <p:nvPr>
            <p:ph type="sldNum" sz="quarter" idx="13"/>
          </p:nvPr>
        </p:nvSpPr>
        <p:spPr/>
        <p:txBody>
          <a:bodyPr/>
          <a:lstStyle>
            <a:lvl1pPr>
              <a:defRPr sz="1000" smtClean="0">
                <a:solidFill>
                  <a:srgbClr val="595959"/>
                </a:solidFill>
                <a:latin typeface="Helvetica" panose="020B0604020202020204" pitchFamily="34" charset="0"/>
              </a:defRPr>
            </a:lvl1pPr>
          </a:lstStyle>
          <a:p>
            <a:pPr>
              <a:defRPr/>
            </a:pPr>
            <a:fld id="{3D3FE9D4-6FC7-402E-A94F-A014BAE00A8C}" type="slidenum">
              <a:rPr lang="en-US"/>
              <a:t>‹#›</a:t>
            </a:fld>
            <a:endParaRPr lang="en-US"/>
          </a:p>
        </p:txBody>
      </p:sp>
    </p:spTree>
    <p:extLst>
      <p:ext uri="{BB962C8B-B14F-4D97-AF65-F5344CB8AC3E}">
        <p14:creationId xmlns:p14="http://schemas.microsoft.com/office/powerpoint/2010/main" val="41266415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62617" y="576263"/>
            <a:ext cx="10665883" cy="544512"/>
          </a:xfrm>
          <a:prstGeom prst="rect">
            <a:avLst/>
          </a:prstGeom>
          <a:noFill/>
          <a:ln>
            <a:noFill/>
          </a:ln>
        </p:spPr>
        <p:txBody>
          <a:bodyPr vert="horz" wrap="square" lIns="0" tIns="0" rIns="0" bIns="0" numCol="1" anchor="t" anchorCtr="0" compatLnSpc="1"/>
          <a:lstStyle/>
          <a:p>
            <a:pPr lvl="0"/>
            <a:r>
              <a:rPr lang="en-US"/>
              <a:t>Click to edit Master title style</a:t>
            </a:r>
          </a:p>
        </p:txBody>
      </p:sp>
      <p:sp>
        <p:nvSpPr>
          <p:cNvPr id="1027" name="Text Placeholder 2"/>
          <p:cNvSpPr>
            <a:spLocks noGrp="1"/>
          </p:cNvSpPr>
          <p:nvPr>
            <p:ph type="body" idx="1"/>
          </p:nvPr>
        </p:nvSpPr>
        <p:spPr bwMode="auto">
          <a:xfrm>
            <a:off x="1037167" y="1465263"/>
            <a:ext cx="10663767" cy="4500562"/>
          </a:xfrm>
          <a:prstGeom prst="rect">
            <a:avLst/>
          </a:prstGeom>
          <a:noFill/>
          <a:ln>
            <a:noFill/>
          </a:ln>
        </p:spPr>
        <p:txBody>
          <a:bodyPr vert="horz" wrap="square" lIns="0" tIns="0" rIns="0" bIns="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Slide Number Placeholder 1"/>
          <p:cNvSpPr>
            <a:spLocks noGrp="1"/>
          </p:cNvSpPr>
          <p:nvPr>
            <p:ph type="sldNum" sz="quarter" idx="10"/>
          </p:nvPr>
        </p:nvSpPr>
        <p:spPr>
          <a:xfrm>
            <a:off x="1037167" y="6440489"/>
            <a:ext cx="607484" cy="204787"/>
          </a:xfrm>
          <a:prstGeom prst="rect">
            <a:avLst/>
          </a:prstGeom>
        </p:spPr>
        <p:txBody>
          <a:bodyPr vert="horz" wrap="square" lIns="0" tIns="0" rIns="0" bIns="0" numCol="1" anchor="t" anchorCtr="0" compatLnSpc="1"/>
          <a:lstStyle>
            <a:lvl1pPr eaLnBrk="1" hangingPunct="1">
              <a:defRPr sz="1000" smtClean="0">
                <a:solidFill>
                  <a:srgbClr val="595959"/>
                </a:solidFill>
                <a:latin typeface="Helvetica" panose="020B0604020202020204" pitchFamily="34" charset="0"/>
              </a:defRPr>
            </a:lvl1pPr>
          </a:lstStyle>
          <a:p>
            <a:pPr>
              <a:defRPr/>
            </a:pPr>
            <a:fld id="{705AD945-2F8B-4EE8-A0D0-1CF4F3D13525}" type="slidenum">
              <a:rPr lang="en-US"/>
              <a:t>‹#›</a:t>
            </a:fld>
            <a:endParaRPr lang="en-US"/>
          </a:p>
        </p:txBody>
      </p:sp>
      <p:pic>
        <p:nvPicPr>
          <p:cNvPr id="7"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Tree>
    <p:extLst>
      <p:ext uri="{BB962C8B-B14F-4D97-AF65-F5344CB8AC3E}">
        <p14:creationId xmlns:p14="http://schemas.microsoft.com/office/powerpoint/2010/main" val="428055721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hf hdr="0" ftr="0" dt="0"/>
  <p:txStyles>
    <p:titleStyle>
      <a:lvl1pPr algn="l" defTabSz="457200" rtl="0" eaLnBrk="0" fontAlgn="base" hangingPunct="0">
        <a:spcBef>
          <a:spcPct val="0"/>
        </a:spcBef>
        <a:spcAft>
          <a:spcPct val="0"/>
        </a:spcAft>
        <a:defRPr sz="1400" b="1" kern="1200">
          <a:solidFill>
            <a:srgbClr val="004278"/>
          </a:solidFill>
          <a:latin typeface="Helvetica"/>
          <a:ea typeface="Geneva" pitchFamily="123" charset="-128"/>
          <a:cs typeface="Helvetica"/>
        </a:defRPr>
      </a:lvl1pPr>
      <a:lvl2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2pPr>
      <a:lvl3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3pPr>
      <a:lvl4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4pPr>
      <a:lvl5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5pPr>
      <a:lvl6pPr marL="4572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6pPr>
      <a:lvl7pPr marL="9144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7pPr>
      <a:lvl8pPr marL="13716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8pPr>
      <a:lvl9pPr marL="18288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9pPr>
    </p:titleStyle>
    <p:body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62617" y="576263"/>
            <a:ext cx="10665883" cy="544512"/>
          </a:xfrm>
          <a:prstGeom prst="rect">
            <a:avLst/>
          </a:prstGeom>
          <a:noFill/>
          <a:ln>
            <a:noFill/>
          </a:ln>
        </p:spPr>
        <p:txBody>
          <a:bodyPr vert="horz" wrap="square" lIns="0" tIns="0" rIns="0" bIns="0" numCol="1" anchor="t" anchorCtr="0" compatLnSpc="1"/>
          <a:lstStyle/>
          <a:p>
            <a:pPr lvl="0"/>
            <a:r>
              <a:rPr lang="en-US"/>
              <a:t>Click to edit Master title style</a:t>
            </a:r>
          </a:p>
        </p:txBody>
      </p:sp>
      <p:sp>
        <p:nvSpPr>
          <p:cNvPr id="1027" name="Text Placeholder 2"/>
          <p:cNvSpPr>
            <a:spLocks noGrp="1"/>
          </p:cNvSpPr>
          <p:nvPr>
            <p:ph type="body" idx="1"/>
          </p:nvPr>
        </p:nvSpPr>
        <p:spPr bwMode="auto">
          <a:xfrm>
            <a:off x="1037167" y="1465263"/>
            <a:ext cx="10663767" cy="4500562"/>
          </a:xfrm>
          <a:prstGeom prst="rect">
            <a:avLst/>
          </a:prstGeom>
          <a:noFill/>
          <a:ln>
            <a:noFill/>
          </a:ln>
        </p:spPr>
        <p:txBody>
          <a:bodyPr vert="horz" wrap="square" lIns="0" tIns="0" rIns="0" bIns="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0" y="6178550"/>
            <a:ext cx="12192000" cy="67945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Slide Number Placeholder 1"/>
          <p:cNvSpPr>
            <a:spLocks noGrp="1"/>
          </p:cNvSpPr>
          <p:nvPr>
            <p:ph type="sldNum" sz="quarter" idx="10"/>
          </p:nvPr>
        </p:nvSpPr>
        <p:spPr>
          <a:xfrm>
            <a:off x="1037167" y="6440489"/>
            <a:ext cx="607484" cy="204787"/>
          </a:xfrm>
          <a:prstGeom prst="rect">
            <a:avLst/>
          </a:prstGeom>
        </p:spPr>
        <p:txBody>
          <a:bodyPr vert="horz" wrap="square" lIns="0" tIns="0" rIns="0" bIns="0" numCol="1" anchor="t" anchorCtr="0" compatLnSpc="1"/>
          <a:lstStyle>
            <a:lvl1pPr eaLnBrk="1" hangingPunct="1">
              <a:defRPr sz="1000" smtClean="0">
                <a:solidFill>
                  <a:srgbClr val="595959"/>
                </a:solidFill>
                <a:latin typeface="Helvetica" panose="020B0604020202020204" pitchFamily="34" charset="0"/>
              </a:defRPr>
            </a:lvl1pPr>
          </a:lstStyle>
          <a:p>
            <a:pPr>
              <a:defRPr/>
            </a:pPr>
            <a:fld id="{705AD945-2F8B-4EE8-A0D0-1CF4F3D13525}" type="slidenum">
              <a:rPr lang="en-US"/>
              <a:t>‹#›</a:t>
            </a:fld>
            <a:endParaRPr lang="en-US"/>
          </a:p>
        </p:txBody>
      </p:sp>
      <p:pic>
        <p:nvPicPr>
          <p:cNvPr id="7"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8077739" y="6286501"/>
            <a:ext cx="3849140" cy="512763"/>
          </a:xfrm>
          <a:prstGeom prst="rect">
            <a:avLst/>
          </a:prstGeom>
          <a:noFill/>
          <a:ln>
            <a:noFill/>
          </a:ln>
        </p:spPr>
      </p:pic>
    </p:spTree>
    <p:extLst>
      <p:ext uri="{BB962C8B-B14F-4D97-AF65-F5344CB8AC3E}">
        <p14:creationId xmlns:p14="http://schemas.microsoft.com/office/powerpoint/2010/main" val="656513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57200" rtl="0" eaLnBrk="0" fontAlgn="base" hangingPunct="0">
        <a:spcBef>
          <a:spcPct val="0"/>
        </a:spcBef>
        <a:spcAft>
          <a:spcPct val="0"/>
        </a:spcAft>
        <a:defRPr sz="1400" b="1" kern="1200">
          <a:solidFill>
            <a:srgbClr val="004278"/>
          </a:solidFill>
          <a:latin typeface="Helvetica"/>
          <a:ea typeface="Geneva" pitchFamily="123" charset="-128"/>
          <a:cs typeface="Helvetica"/>
        </a:defRPr>
      </a:lvl1pPr>
      <a:lvl2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2pPr>
      <a:lvl3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3pPr>
      <a:lvl4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4pPr>
      <a:lvl5pPr algn="l" defTabSz="457200" rtl="0" eaLnBrk="0" fontAlgn="base" hangingPunct="0">
        <a:spcBef>
          <a:spcPct val="0"/>
        </a:spcBef>
        <a:spcAft>
          <a:spcPct val="0"/>
        </a:spcAft>
        <a:defRPr sz="1400" b="1">
          <a:solidFill>
            <a:srgbClr val="004278"/>
          </a:solidFill>
          <a:latin typeface="Helvetica" panose="020B0604020202020204" pitchFamily="34" charset="0"/>
          <a:ea typeface="Geneva" pitchFamily="123" charset="-128"/>
          <a:cs typeface="Helvetica" panose="020B0604020202020204" pitchFamily="34" charset="0"/>
        </a:defRPr>
      </a:lvl5pPr>
      <a:lvl6pPr marL="4572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6pPr>
      <a:lvl7pPr marL="9144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7pPr>
      <a:lvl8pPr marL="13716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8pPr>
      <a:lvl9pPr marL="1828800" algn="l" defTabSz="457200" rtl="0" fontAlgn="base">
        <a:spcBef>
          <a:spcPct val="0"/>
        </a:spcBef>
        <a:spcAft>
          <a:spcPct val="0"/>
        </a:spcAft>
        <a:defRPr sz="1400" b="1">
          <a:solidFill>
            <a:srgbClr val="004278"/>
          </a:solidFill>
          <a:latin typeface="Helvetica" panose="020B0604020202020204" pitchFamily="34" charset="0"/>
          <a:ea typeface="Geneva" pitchFamily="123" charset="-128"/>
        </a:defRPr>
      </a:lvl9pPr>
    </p:titleStyle>
    <p:body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docker.com/engine/reference/commandline/cli/" TargetMode="External"/><Relationship Id="rId7" Type="http://schemas.openxmlformats.org/officeDocument/2006/relationships/hyperlink" Target="https://portal.biohpc.swmed.edu/content/training/training-slides/" TargetMode="External"/><Relationship Id="rId2" Type="http://schemas.openxmlformats.org/officeDocument/2006/relationships/hyperlink" Target="https://docs.gitlab.com/13.12/ee/user/packages/container_registry/index.html" TargetMode="External"/><Relationship Id="rId1" Type="http://schemas.openxmlformats.org/officeDocument/2006/relationships/slideLayout" Target="../slideLayouts/slideLayout2.xml"/><Relationship Id="rId6" Type="http://schemas.openxmlformats.org/officeDocument/2006/relationships/hyperlink" Target="https://portal.biohpc.swmed.edu/content/guides/singularity-containers-biohpc/" TargetMode="External"/><Relationship Id="rId5" Type="http://schemas.openxmlformats.org/officeDocument/2006/relationships/hyperlink" Target="https://sylabs.io/guides/3.0/user-guide/singularity_and_docker.html" TargetMode="External"/><Relationship Id="rId4" Type="http://schemas.openxmlformats.org/officeDocument/2006/relationships/hyperlink" Target="https://sylabs.io/guides/3.0/user-guide/quick_start.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docker.com/engine/reference/commandline/cli/" TargetMode="External"/><Relationship Id="rId7" Type="http://schemas.openxmlformats.org/officeDocument/2006/relationships/hyperlink" Target="https://portal.biohpc.swmed.edu/content/training/training-slides/" TargetMode="External"/><Relationship Id="rId2" Type="http://schemas.openxmlformats.org/officeDocument/2006/relationships/hyperlink" Target="https://docs.gitlab.com/13.12/ee/user/packages/container_registry/index.html" TargetMode="External"/><Relationship Id="rId1" Type="http://schemas.openxmlformats.org/officeDocument/2006/relationships/slideLayout" Target="../slideLayouts/slideLayout2.xml"/><Relationship Id="rId6" Type="http://schemas.openxmlformats.org/officeDocument/2006/relationships/hyperlink" Target="https://portal.biohpc.swmed.edu/content/guides/singularity-containers-biohpc/" TargetMode="External"/><Relationship Id="rId5" Type="http://schemas.openxmlformats.org/officeDocument/2006/relationships/hyperlink" Target="https://sylabs.io/guides/3.0/user-guide/singularity_and_docker.html" TargetMode="External"/><Relationship Id="rId4" Type="http://schemas.openxmlformats.org/officeDocument/2006/relationships/hyperlink" Target="https://sylabs.io/guides/3.0/user-guide/quick_start.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singularity.hpcng.org/" TargetMode="External"/><Relationship Id="rId2" Type="http://schemas.openxmlformats.org/officeDocument/2006/relationships/hyperlink" Target="https://docs.docker.com/docker-hub/download-rate-limit/"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1"/>
          </p:nvPr>
        </p:nvSpPr>
        <p:spPr/>
        <p:txBody>
          <a:bodyPr/>
          <a:lstStyle/>
          <a:p>
            <a:r>
              <a:rPr lang="en-US" dirty="0"/>
              <a:t>GitLab Container </a:t>
            </a:r>
            <a:r>
              <a:rPr lang="en-US" dirty="0" smtClean="0"/>
              <a:t>Image Registry</a:t>
            </a:r>
            <a:endParaRPr lang="en-US" dirty="0"/>
          </a:p>
        </p:txBody>
      </p:sp>
      <p:sp>
        <p:nvSpPr>
          <p:cNvPr id="4" name="TextBox 3">
            <a:extLst>
              <a:ext uri="{FF2B5EF4-FFF2-40B4-BE49-F238E27FC236}">
                <a16:creationId xmlns:a16="http://schemas.microsoft.com/office/drawing/2014/main" id="{C0FA9910-2FAB-4E5E-A752-B1C560FFE8EC}"/>
              </a:ext>
            </a:extLst>
          </p:cNvPr>
          <p:cNvSpPr txBox="1"/>
          <p:nvPr/>
        </p:nvSpPr>
        <p:spPr>
          <a:xfrm>
            <a:off x="7732450" y="6338656"/>
            <a:ext cx="4270160" cy="369332"/>
          </a:xfrm>
          <a:prstGeom prst="rect">
            <a:avLst/>
          </a:prstGeom>
          <a:noFill/>
        </p:spPr>
        <p:txBody>
          <a:bodyPr wrap="square" rtlCol="0">
            <a:spAutoFit/>
          </a:bodyPr>
          <a:lstStyle/>
          <a:p>
            <a:pPr algn="r"/>
            <a:r>
              <a:rPr lang="en-US" smtClean="0">
                <a:solidFill>
                  <a:schemeClr val="bg1"/>
                </a:solidFill>
                <a:latin typeface="Helvetica Light"/>
              </a:rPr>
              <a:t>28 July 2021</a:t>
            </a:r>
            <a:endParaRPr lang="en-US" dirty="0">
              <a:solidFill>
                <a:schemeClr val="bg1"/>
              </a:solidFill>
              <a:latin typeface="Helvetica Light"/>
            </a:endParaRPr>
          </a:p>
        </p:txBody>
      </p:sp>
    </p:spTree>
    <p:extLst>
      <p:ext uri="{BB962C8B-B14F-4D97-AF65-F5344CB8AC3E}">
        <p14:creationId xmlns:p14="http://schemas.microsoft.com/office/powerpoint/2010/main" val="3670353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What </a:t>
            </a:r>
            <a:r>
              <a:rPr lang="en-US" sz="1800" dirty="0" smtClean="0"/>
              <a:t>you need for what you’re doing</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10</a:t>
            </a:fld>
            <a:endParaRPr lang="en-US"/>
          </a:p>
        </p:txBody>
      </p:sp>
      <p:sp>
        <p:nvSpPr>
          <p:cNvPr id="4" name="Content Placeholder 2"/>
          <p:cNvSpPr txBox="1">
            <a:spLocks/>
          </p:cNvSpPr>
          <p:nvPr/>
        </p:nvSpPr>
        <p:spPr>
          <a:xfrm>
            <a:off x="1036312" y="1183837"/>
            <a:ext cx="10664613" cy="463999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indent="0">
              <a:buNone/>
            </a:pPr>
            <a:r>
              <a:rPr lang="en-US" sz="2000" dirty="0" smtClean="0"/>
              <a:t>If you want to </a:t>
            </a:r>
            <a:r>
              <a:rPr lang="en-US" sz="2000" b="1" u="sng" dirty="0" smtClean="0"/>
              <a:t>use</a:t>
            </a:r>
            <a:r>
              <a:rPr lang="en-US" sz="2000" dirty="0"/>
              <a:t> </a:t>
            </a:r>
            <a:r>
              <a:rPr lang="en-US" sz="2000" dirty="0" smtClean="0"/>
              <a:t>containers from a registry, you can use Singularity on any BioHPC system (workstation, cluster node)</a:t>
            </a:r>
          </a:p>
          <a:p>
            <a:pPr>
              <a:lnSpc>
                <a:spcPct val="100000"/>
              </a:lnSpc>
            </a:pPr>
            <a:r>
              <a:rPr lang="en-US" sz="1800" dirty="0" smtClean="0"/>
              <a:t>   </a:t>
            </a:r>
            <a:r>
              <a:rPr lang="en-US" sz="1800" b="1" dirty="0" smtClean="0"/>
              <a:t>module add singularity</a:t>
            </a:r>
            <a:endParaRPr lang="en-US" sz="1800" b="1" dirty="0" smtClean="0"/>
          </a:p>
          <a:p>
            <a:pPr>
              <a:lnSpc>
                <a:spcPct val="100000"/>
              </a:lnSpc>
            </a:pPr>
            <a:r>
              <a:rPr lang="en-US" sz="1800" dirty="0"/>
              <a:t> </a:t>
            </a:r>
            <a:r>
              <a:rPr lang="en-US" sz="1800" dirty="0" smtClean="0"/>
              <a:t>  Download Singularity image</a:t>
            </a:r>
          </a:p>
          <a:p>
            <a:pPr>
              <a:lnSpc>
                <a:spcPct val="100000"/>
              </a:lnSpc>
            </a:pPr>
            <a:r>
              <a:rPr lang="en-US" sz="1800" dirty="0"/>
              <a:t> </a:t>
            </a:r>
            <a:r>
              <a:rPr lang="en-US" sz="1800" dirty="0" smtClean="0"/>
              <a:t>  Run Singularity image</a:t>
            </a:r>
          </a:p>
          <a:p>
            <a:pPr indent="0">
              <a:buNone/>
            </a:pPr>
            <a:r>
              <a:rPr lang="en-US" sz="2000" dirty="0" smtClean="0"/>
              <a:t>If you want to </a:t>
            </a:r>
            <a:r>
              <a:rPr lang="en-US" sz="2000" b="1" u="sng" dirty="0" smtClean="0"/>
              <a:t>build</a:t>
            </a:r>
            <a:r>
              <a:rPr lang="en-US" sz="2000" dirty="0"/>
              <a:t> </a:t>
            </a:r>
            <a:r>
              <a:rPr lang="en-US" sz="2000" dirty="0" smtClean="0"/>
              <a:t>containers and push them to a registry, you must use Docker on a non-BioHPC system</a:t>
            </a:r>
          </a:p>
          <a:p>
            <a:pPr>
              <a:lnSpc>
                <a:spcPct val="100000"/>
              </a:lnSpc>
            </a:pPr>
            <a:r>
              <a:rPr lang="en-US" sz="1800" dirty="0"/>
              <a:t> </a:t>
            </a:r>
            <a:r>
              <a:rPr lang="en-US" sz="1800" dirty="0" smtClean="0"/>
              <a:t>  Virtual Machine </a:t>
            </a:r>
            <a:r>
              <a:rPr lang="en-US" sz="1800" dirty="0" smtClean="0"/>
              <a:t>(Running on personal </a:t>
            </a:r>
            <a:r>
              <a:rPr lang="en-US" sz="1800" dirty="0" smtClean="0"/>
              <a:t>computer, UTSW computers)</a:t>
            </a:r>
          </a:p>
          <a:p>
            <a:pPr>
              <a:lnSpc>
                <a:spcPct val="100000"/>
              </a:lnSpc>
            </a:pPr>
            <a:r>
              <a:rPr lang="en-US" sz="1800" dirty="0"/>
              <a:t> </a:t>
            </a:r>
            <a:r>
              <a:rPr lang="en-US" sz="1800" dirty="0" smtClean="0"/>
              <a:t>  Docker for Windows</a:t>
            </a:r>
          </a:p>
          <a:p>
            <a:pPr>
              <a:lnSpc>
                <a:spcPct val="100000"/>
              </a:lnSpc>
            </a:pPr>
            <a:r>
              <a:rPr lang="en-US" sz="1800" dirty="0"/>
              <a:t> </a:t>
            </a:r>
            <a:r>
              <a:rPr lang="en-US" sz="1800" dirty="0" smtClean="0"/>
              <a:t>  Vagrant Box on BioHPC workstation (not cluster node!)</a:t>
            </a:r>
          </a:p>
        </p:txBody>
      </p:sp>
    </p:spTree>
    <p:extLst>
      <p:ext uri="{BB962C8B-B14F-4D97-AF65-F5344CB8AC3E}">
        <p14:creationId xmlns:p14="http://schemas.microsoft.com/office/powerpoint/2010/main" val="2307700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First, create a repository and enable the Container Registry</a:t>
            </a:r>
          </a:p>
        </p:txBody>
      </p:sp>
      <p:pic>
        <p:nvPicPr>
          <p:cNvPr id="6" name="Picture 5">
            <a:extLst>
              <a:ext uri="{FF2B5EF4-FFF2-40B4-BE49-F238E27FC236}">
                <a16:creationId xmlns:a16="http://schemas.microsoft.com/office/drawing/2014/main" id="{D2130B41-EA66-4F37-A7C6-37B22C5907AE}"/>
              </a:ext>
            </a:extLst>
          </p:cNvPr>
          <p:cNvPicPr>
            <a:picLocks noChangeAspect="1"/>
          </p:cNvPicPr>
          <p:nvPr/>
        </p:nvPicPr>
        <p:blipFill>
          <a:blip r:embed="rId2"/>
          <a:stretch>
            <a:fillRect/>
          </a:stretch>
        </p:blipFill>
        <p:spPr>
          <a:xfrm>
            <a:off x="1019863" y="1228964"/>
            <a:ext cx="10416645" cy="2898867"/>
          </a:xfrm>
          <a:prstGeom prst="rect">
            <a:avLst/>
          </a:prstGeom>
        </p:spPr>
      </p:pic>
      <p:pic>
        <p:nvPicPr>
          <p:cNvPr id="7" name="Picture 6">
            <a:extLst>
              <a:ext uri="{FF2B5EF4-FFF2-40B4-BE49-F238E27FC236}">
                <a16:creationId xmlns:a16="http://schemas.microsoft.com/office/drawing/2014/main" id="{3034E9C2-17D5-4849-8D4E-55F41C4AF048}"/>
              </a:ext>
            </a:extLst>
          </p:cNvPr>
          <p:cNvPicPr>
            <a:picLocks noChangeAspect="1"/>
          </p:cNvPicPr>
          <p:nvPr/>
        </p:nvPicPr>
        <p:blipFill>
          <a:blip r:embed="rId3"/>
          <a:stretch>
            <a:fillRect/>
          </a:stretch>
        </p:blipFill>
        <p:spPr>
          <a:xfrm>
            <a:off x="3413963" y="2900123"/>
            <a:ext cx="4123178" cy="2267274"/>
          </a:xfrm>
          <a:prstGeom prst="rect">
            <a:avLst/>
          </a:prstGeom>
        </p:spPr>
      </p:pic>
      <p:sp>
        <p:nvSpPr>
          <p:cNvPr id="3" name="Right Arrow 2"/>
          <p:cNvSpPr/>
          <p:nvPr/>
        </p:nvSpPr>
        <p:spPr>
          <a:xfrm>
            <a:off x="2770632" y="3920666"/>
            <a:ext cx="978408"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 name="Rectangle 3"/>
          <p:cNvSpPr/>
          <p:nvPr/>
        </p:nvSpPr>
        <p:spPr>
          <a:xfrm>
            <a:off x="3749040" y="3724103"/>
            <a:ext cx="3582785" cy="798021"/>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218902" y="1566404"/>
            <a:ext cx="978408"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653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Next, Access Credentials</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12</a:t>
            </a:fld>
            <a:endParaRPr lang="en-US"/>
          </a:p>
        </p:txBody>
      </p:sp>
      <p:sp>
        <p:nvSpPr>
          <p:cNvPr id="4" name="TextBox 3"/>
          <p:cNvSpPr txBox="1"/>
          <p:nvPr/>
        </p:nvSpPr>
        <p:spPr>
          <a:xfrm>
            <a:off x="1037167" y="1438270"/>
            <a:ext cx="10524930" cy="3693319"/>
          </a:xfrm>
          <a:prstGeom prst="rect">
            <a:avLst/>
          </a:prstGeom>
          <a:noFill/>
        </p:spPr>
        <p:txBody>
          <a:bodyPr wrap="square" rtlCol="0">
            <a:spAutoFit/>
          </a:bodyPr>
          <a:lstStyle/>
          <a:p>
            <a:r>
              <a:rPr lang="en-US" dirty="0" smtClean="0"/>
              <a:t>When logging </a:t>
            </a:r>
            <a:r>
              <a:rPr lang="en-US" dirty="0" smtClean="0"/>
              <a:t>into a private </a:t>
            </a:r>
            <a:r>
              <a:rPr lang="en-US" dirty="0" err="1" smtClean="0"/>
              <a:t>GitLab</a:t>
            </a:r>
            <a:r>
              <a:rPr lang="en-US" dirty="0" smtClean="0"/>
              <a:t> Container Registry, you CAN use your BioHPC credentials</a:t>
            </a:r>
            <a:r>
              <a:rPr lang="en-US" dirty="0" smtClean="0"/>
              <a:t>. This </a:t>
            </a:r>
            <a:r>
              <a:rPr lang="en-US" dirty="0" smtClean="0"/>
              <a:t>is more convenient for </a:t>
            </a:r>
            <a:r>
              <a:rPr lang="en-US" dirty="0" smtClean="0"/>
              <a:t>testing,</a:t>
            </a:r>
            <a:r>
              <a:rPr lang="en-US" b="1" dirty="0" smtClean="0"/>
              <a:t> </a:t>
            </a:r>
            <a:r>
              <a:rPr lang="en-US" b="1" u="sng" dirty="0" smtClean="0"/>
              <a:t>but this is not a good practice.</a:t>
            </a:r>
            <a:endParaRPr lang="en-US" b="1" dirty="0" smtClean="0"/>
          </a:p>
          <a:p>
            <a:endParaRPr lang="en-US" dirty="0"/>
          </a:p>
          <a:p>
            <a:r>
              <a:rPr lang="en-US" dirty="0" smtClean="0"/>
              <a:t>For security purposes, it is best to generate Access Tokens.</a:t>
            </a:r>
          </a:p>
          <a:p>
            <a:pPr marL="285750" indent="-285750">
              <a:buFontTx/>
              <a:buChar char="-"/>
            </a:pPr>
            <a:r>
              <a:rPr lang="en-US" u="sng" dirty="0" smtClean="0"/>
              <a:t>Project Access Tokens </a:t>
            </a:r>
            <a:r>
              <a:rPr lang="en-US" dirty="0" smtClean="0"/>
              <a:t>are generated in association with a </a:t>
            </a:r>
            <a:r>
              <a:rPr lang="en-US" u="sng" dirty="0" smtClean="0"/>
              <a:t>single project</a:t>
            </a:r>
            <a:r>
              <a:rPr lang="en-US" dirty="0" smtClean="0"/>
              <a:t>, and can provide access to that project’s repository and registry.</a:t>
            </a:r>
          </a:p>
          <a:p>
            <a:pPr marL="285750" indent="-285750">
              <a:buFontTx/>
              <a:buChar char="-"/>
            </a:pPr>
            <a:endParaRPr lang="en-US" dirty="0"/>
          </a:p>
          <a:p>
            <a:pPr marL="285750" indent="-285750">
              <a:buFontTx/>
              <a:buChar char="-"/>
            </a:pPr>
            <a:r>
              <a:rPr lang="en-US" u="sng" dirty="0" smtClean="0"/>
              <a:t>Personal Access Tokens </a:t>
            </a:r>
            <a:r>
              <a:rPr lang="en-US" dirty="0" smtClean="0"/>
              <a:t>are generated in association with a </a:t>
            </a:r>
            <a:r>
              <a:rPr lang="en-US" u="sng" dirty="0" smtClean="0"/>
              <a:t>user</a:t>
            </a:r>
            <a:r>
              <a:rPr lang="en-US" dirty="0" smtClean="0"/>
              <a:t>, and can provide access to the repositories and registries of any project that the user has access to.</a:t>
            </a:r>
          </a:p>
          <a:p>
            <a:pPr marL="285750" indent="-285750">
              <a:buFontTx/>
              <a:buChar char="-"/>
            </a:pPr>
            <a:endParaRPr lang="en-US" dirty="0"/>
          </a:p>
          <a:p>
            <a:pPr marL="285750" indent="-285750">
              <a:buFontTx/>
              <a:buChar char="-"/>
            </a:pPr>
            <a:r>
              <a:rPr lang="en-US" u="sng" dirty="0" smtClean="0"/>
              <a:t>Both</a:t>
            </a:r>
            <a:r>
              <a:rPr lang="en-US" dirty="0" smtClean="0"/>
              <a:t> can have their permissions controlled (e.g. a Project Token that only allows users to pull images, but does not allow pushing)</a:t>
            </a:r>
          </a:p>
          <a:p>
            <a:pPr marL="285750" indent="-285750">
              <a:buFontTx/>
              <a:buChar char="-"/>
            </a:pPr>
            <a:endParaRPr lang="en-US" dirty="0"/>
          </a:p>
        </p:txBody>
      </p:sp>
    </p:spTree>
    <p:extLst>
      <p:ext uri="{BB962C8B-B14F-4D97-AF65-F5344CB8AC3E}">
        <p14:creationId xmlns:p14="http://schemas.microsoft.com/office/powerpoint/2010/main" val="3463457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Access Tokens - Project</a:t>
            </a:r>
          </a:p>
        </p:txBody>
      </p:sp>
      <p:pic>
        <p:nvPicPr>
          <p:cNvPr id="6" name="Picture 5">
            <a:extLst>
              <a:ext uri="{FF2B5EF4-FFF2-40B4-BE49-F238E27FC236}">
                <a16:creationId xmlns:a16="http://schemas.microsoft.com/office/drawing/2014/main" id="{6EA4A708-1203-4D57-90F0-87B0A070BEAA}"/>
              </a:ext>
            </a:extLst>
          </p:cNvPr>
          <p:cNvPicPr>
            <a:picLocks noChangeAspect="1"/>
          </p:cNvPicPr>
          <p:nvPr/>
        </p:nvPicPr>
        <p:blipFill>
          <a:blip r:embed="rId3"/>
          <a:stretch>
            <a:fillRect/>
          </a:stretch>
        </p:blipFill>
        <p:spPr>
          <a:xfrm>
            <a:off x="692458" y="1332461"/>
            <a:ext cx="920676" cy="1593620"/>
          </a:xfrm>
          <a:prstGeom prst="rect">
            <a:avLst/>
          </a:prstGeom>
        </p:spPr>
      </p:pic>
      <p:pic>
        <p:nvPicPr>
          <p:cNvPr id="7" name="Picture 6">
            <a:extLst>
              <a:ext uri="{FF2B5EF4-FFF2-40B4-BE49-F238E27FC236}">
                <a16:creationId xmlns:a16="http://schemas.microsoft.com/office/drawing/2014/main" id="{4E1E8E82-6FAA-4FDA-82B1-ADE7AD7969C3}"/>
              </a:ext>
            </a:extLst>
          </p:cNvPr>
          <p:cNvPicPr>
            <a:picLocks noChangeAspect="1"/>
          </p:cNvPicPr>
          <p:nvPr/>
        </p:nvPicPr>
        <p:blipFill>
          <a:blip r:embed="rId4"/>
          <a:stretch>
            <a:fillRect/>
          </a:stretch>
        </p:blipFill>
        <p:spPr>
          <a:xfrm>
            <a:off x="1613134" y="1332461"/>
            <a:ext cx="6087228" cy="4193078"/>
          </a:xfrm>
          <a:prstGeom prst="rect">
            <a:avLst/>
          </a:prstGeom>
          <a:ln>
            <a:solidFill>
              <a:schemeClr val="tx1"/>
            </a:solidFill>
          </a:ln>
        </p:spPr>
      </p:pic>
      <p:pic>
        <p:nvPicPr>
          <p:cNvPr id="8" name="Picture 7">
            <a:extLst>
              <a:ext uri="{FF2B5EF4-FFF2-40B4-BE49-F238E27FC236}">
                <a16:creationId xmlns:a16="http://schemas.microsoft.com/office/drawing/2014/main" id="{BAC5C9BD-DED1-4447-B7E8-4EE9FF684639}"/>
              </a:ext>
            </a:extLst>
          </p:cNvPr>
          <p:cNvPicPr>
            <a:picLocks noChangeAspect="1"/>
          </p:cNvPicPr>
          <p:nvPr/>
        </p:nvPicPr>
        <p:blipFill>
          <a:blip r:embed="rId5"/>
          <a:stretch>
            <a:fillRect/>
          </a:stretch>
        </p:blipFill>
        <p:spPr>
          <a:xfrm>
            <a:off x="6525593" y="2020730"/>
            <a:ext cx="5175332" cy="1810702"/>
          </a:xfrm>
          <a:prstGeom prst="rect">
            <a:avLst/>
          </a:prstGeom>
          <a:ln>
            <a:solidFill>
              <a:schemeClr val="tx1"/>
            </a:solidFill>
          </a:ln>
        </p:spPr>
      </p:pic>
      <p:cxnSp>
        <p:nvCxnSpPr>
          <p:cNvPr id="9" name="Straight Arrow Connector 8">
            <a:extLst>
              <a:ext uri="{FF2B5EF4-FFF2-40B4-BE49-F238E27FC236}">
                <a16:creationId xmlns:a16="http://schemas.microsoft.com/office/drawing/2014/main" id="{E4240AA0-33A4-47D9-8138-FE283B076788}"/>
              </a:ext>
            </a:extLst>
          </p:cNvPr>
          <p:cNvCxnSpPr>
            <a:cxnSpLocks/>
          </p:cNvCxnSpPr>
          <p:nvPr/>
        </p:nvCxnSpPr>
        <p:spPr>
          <a:xfrm flipH="1">
            <a:off x="4240065" y="1531130"/>
            <a:ext cx="3713528" cy="5409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D05690-27CB-44B1-AA1A-87D91A43EC80}"/>
              </a:ext>
            </a:extLst>
          </p:cNvPr>
          <p:cNvSpPr txBox="1"/>
          <p:nvPr/>
        </p:nvSpPr>
        <p:spPr>
          <a:xfrm>
            <a:off x="7948138" y="1280046"/>
            <a:ext cx="1338828" cy="369332"/>
          </a:xfrm>
          <a:prstGeom prst="rect">
            <a:avLst/>
          </a:prstGeom>
          <a:noFill/>
        </p:spPr>
        <p:txBody>
          <a:bodyPr wrap="square" rtlCol="0">
            <a:spAutoFit/>
          </a:bodyPr>
          <a:lstStyle/>
          <a:p>
            <a:r>
              <a:rPr lang="en-US" dirty="0"/>
              <a:t>“Username”</a:t>
            </a:r>
          </a:p>
        </p:txBody>
      </p:sp>
      <p:cxnSp>
        <p:nvCxnSpPr>
          <p:cNvPr id="12" name="Straight Arrow Connector 11">
            <a:extLst>
              <a:ext uri="{FF2B5EF4-FFF2-40B4-BE49-F238E27FC236}">
                <a16:creationId xmlns:a16="http://schemas.microsoft.com/office/drawing/2014/main" id="{DBE499D7-7E91-4B85-A88E-A9F3735A75CE}"/>
              </a:ext>
            </a:extLst>
          </p:cNvPr>
          <p:cNvCxnSpPr>
            <a:cxnSpLocks/>
          </p:cNvCxnSpPr>
          <p:nvPr/>
        </p:nvCxnSpPr>
        <p:spPr>
          <a:xfrm flipH="1">
            <a:off x="9286966" y="1801580"/>
            <a:ext cx="698924" cy="80845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E4DFC40-7408-4DF6-A2F5-8FEFC797F390}"/>
              </a:ext>
            </a:extLst>
          </p:cNvPr>
          <p:cNvSpPr txBox="1"/>
          <p:nvPr/>
        </p:nvSpPr>
        <p:spPr>
          <a:xfrm>
            <a:off x="9881667" y="1538872"/>
            <a:ext cx="1263359" cy="369332"/>
          </a:xfrm>
          <a:prstGeom prst="rect">
            <a:avLst/>
          </a:prstGeom>
          <a:noFill/>
        </p:spPr>
        <p:txBody>
          <a:bodyPr wrap="square" rtlCol="0">
            <a:spAutoFit/>
          </a:bodyPr>
          <a:lstStyle/>
          <a:p>
            <a:r>
              <a:rPr lang="en-US" dirty="0"/>
              <a:t>“Password”</a:t>
            </a:r>
          </a:p>
        </p:txBody>
      </p:sp>
      <p:sp>
        <p:nvSpPr>
          <p:cNvPr id="4" name="Rectangle 3"/>
          <p:cNvSpPr/>
          <p:nvPr/>
        </p:nvSpPr>
        <p:spPr>
          <a:xfrm>
            <a:off x="1251713" y="1743950"/>
            <a:ext cx="2361702" cy="55356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1. Give Token a Name</a:t>
            </a:r>
            <a:endParaRPr lang="en-US" b="1" dirty="0"/>
          </a:p>
        </p:txBody>
      </p:sp>
      <p:sp>
        <p:nvSpPr>
          <p:cNvPr id="15" name="Rectangle 14"/>
          <p:cNvSpPr/>
          <p:nvPr/>
        </p:nvSpPr>
        <p:spPr>
          <a:xfrm>
            <a:off x="1251713" y="3277872"/>
            <a:ext cx="2361702" cy="55356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2. Select Scopes/Permissions</a:t>
            </a:r>
            <a:endParaRPr lang="en-US" b="1" dirty="0"/>
          </a:p>
        </p:txBody>
      </p:sp>
      <p:sp>
        <p:nvSpPr>
          <p:cNvPr id="16" name="Rectangle 15"/>
          <p:cNvSpPr/>
          <p:nvPr/>
        </p:nvSpPr>
        <p:spPr>
          <a:xfrm>
            <a:off x="1152796" y="5009484"/>
            <a:ext cx="2361702" cy="553560"/>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3. Generate Token</a:t>
            </a:r>
            <a:endParaRPr lang="en-US" b="1" dirty="0"/>
          </a:p>
        </p:txBody>
      </p:sp>
      <p:sp>
        <p:nvSpPr>
          <p:cNvPr id="17" name="Rectangle 16"/>
          <p:cNvSpPr/>
          <p:nvPr/>
        </p:nvSpPr>
        <p:spPr>
          <a:xfrm>
            <a:off x="7821960" y="3943958"/>
            <a:ext cx="4055408" cy="1935732"/>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4. Record the Name and Token – they are your Username and Password you will use to log in to </a:t>
            </a:r>
            <a:r>
              <a:rPr lang="en-US" b="1" dirty="0" err="1" smtClean="0"/>
              <a:t>GitLab</a:t>
            </a:r>
            <a:r>
              <a:rPr lang="en-US" b="1" dirty="0" smtClean="0"/>
              <a:t> from your command line or scripts.</a:t>
            </a:r>
            <a:endParaRPr lang="en-US" b="1" dirty="0"/>
          </a:p>
        </p:txBody>
      </p:sp>
    </p:spTree>
    <p:extLst>
      <p:ext uri="{BB962C8B-B14F-4D97-AF65-F5344CB8AC3E}">
        <p14:creationId xmlns:p14="http://schemas.microsoft.com/office/powerpoint/2010/main" val="152510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Access Tokens - Personal</a:t>
            </a:r>
          </a:p>
        </p:txBody>
      </p:sp>
      <p:sp>
        <p:nvSpPr>
          <p:cNvPr id="13" name="TextBox 12">
            <a:extLst>
              <a:ext uri="{FF2B5EF4-FFF2-40B4-BE49-F238E27FC236}">
                <a16:creationId xmlns:a16="http://schemas.microsoft.com/office/drawing/2014/main" id="{7E4DFC40-7408-4DF6-A2F5-8FEFC797F390}"/>
              </a:ext>
            </a:extLst>
          </p:cNvPr>
          <p:cNvSpPr txBox="1"/>
          <p:nvPr/>
        </p:nvSpPr>
        <p:spPr>
          <a:xfrm>
            <a:off x="9973797" y="1518619"/>
            <a:ext cx="1263359" cy="369332"/>
          </a:xfrm>
          <a:prstGeom prst="rect">
            <a:avLst/>
          </a:prstGeom>
          <a:noFill/>
        </p:spPr>
        <p:txBody>
          <a:bodyPr wrap="square" rtlCol="0">
            <a:spAutoFit/>
          </a:bodyPr>
          <a:lstStyle/>
          <a:p>
            <a:r>
              <a:rPr lang="en-US" dirty="0"/>
              <a:t>“Password”</a:t>
            </a:r>
          </a:p>
        </p:txBody>
      </p:sp>
      <p:pic>
        <p:nvPicPr>
          <p:cNvPr id="11" name="Picture 10">
            <a:extLst>
              <a:ext uri="{FF2B5EF4-FFF2-40B4-BE49-F238E27FC236}">
                <a16:creationId xmlns:a16="http://schemas.microsoft.com/office/drawing/2014/main" id="{3D03E84B-DFF3-49D5-86A1-12B15244BC6E}"/>
              </a:ext>
            </a:extLst>
          </p:cNvPr>
          <p:cNvPicPr>
            <a:picLocks noChangeAspect="1"/>
          </p:cNvPicPr>
          <p:nvPr/>
        </p:nvPicPr>
        <p:blipFill>
          <a:blip r:embed="rId3"/>
          <a:stretch>
            <a:fillRect/>
          </a:stretch>
        </p:blipFill>
        <p:spPr>
          <a:xfrm>
            <a:off x="2179191" y="1217090"/>
            <a:ext cx="5302474" cy="2984183"/>
          </a:xfrm>
          <a:prstGeom prst="rect">
            <a:avLst/>
          </a:prstGeom>
        </p:spPr>
      </p:pic>
      <p:pic>
        <p:nvPicPr>
          <p:cNvPr id="14" name="Picture 13">
            <a:extLst>
              <a:ext uri="{FF2B5EF4-FFF2-40B4-BE49-F238E27FC236}">
                <a16:creationId xmlns:a16="http://schemas.microsoft.com/office/drawing/2014/main" id="{B6A2B124-F0AB-4553-A0EF-AC531E28B532}"/>
              </a:ext>
            </a:extLst>
          </p:cNvPr>
          <p:cNvPicPr>
            <a:picLocks noChangeAspect="1"/>
          </p:cNvPicPr>
          <p:nvPr/>
        </p:nvPicPr>
        <p:blipFill>
          <a:blip r:embed="rId4"/>
          <a:stretch>
            <a:fillRect/>
          </a:stretch>
        </p:blipFill>
        <p:spPr>
          <a:xfrm>
            <a:off x="6400800" y="2079517"/>
            <a:ext cx="5175332" cy="1810702"/>
          </a:xfrm>
          <a:prstGeom prst="rect">
            <a:avLst/>
          </a:prstGeom>
          <a:ln>
            <a:solidFill>
              <a:schemeClr val="tx1"/>
            </a:solidFill>
          </a:ln>
        </p:spPr>
      </p:pic>
      <p:pic>
        <p:nvPicPr>
          <p:cNvPr id="15" name="Picture 14">
            <a:extLst>
              <a:ext uri="{FF2B5EF4-FFF2-40B4-BE49-F238E27FC236}">
                <a16:creationId xmlns:a16="http://schemas.microsoft.com/office/drawing/2014/main" id="{558FCD0F-D542-4A34-A04C-123DBA7B6038}"/>
              </a:ext>
            </a:extLst>
          </p:cNvPr>
          <p:cNvPicPr>
            <a:picLocks noChangeAspect="1"/>
          </p:cNvPicPr>
          <p:nvPr/>
        </p:nvPicPr>
        <p:blipFill>
          <a:blip r:embed="rId5"/>
          <a:stretch>
            <a:fillRect/>
          </a:stretch>
        </p:blipFill>
        <p:spPr>
          <a:xfrm>
            <a:off x="1046974" y="1226780"/>
            <a:ext cx="1132217" cy="1429948"/>
          </a:xfrm>
          <a:prstGeom prst="rect">
            <a:avLst/>
          </a:prstGeom>
        </p:spPr>
      </p:pic>
      <p:cxnSp>
        <p:nvCxnSpPr>
          <p:cNvPr id="9" name="Straight Arrow Connector 8">
            <a:extLst>
              <a:ext uri="{FF2B5EF4-FFF2-40B4-BE49-F238E27FC236}">
                <a16:creationId xmlns:a16="http://schemas.microsoft.com/office/drawing/2014/main" id="{E4240AA0-33A4-47D9-8138-FE283B076788}"/>
              </a:ext>
            </a:extLst>
          </p:cNvPr>
          <p:cNvCxnSpPr>
            <a:cxnSpLocks/>
          </p:cNvCxnSpPr>
          <p:nvPr/>
        </p:nvCxnSpPr>
        <p:spPr>
          <a:xfrm flipH="1">
            <a:off x="4590731" y="1820946"/>
            <a:ext cx="1810069"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BE499D7-7E91-4B85-A88E-A9F3735A75CE}"/>
              </a:ext>
            </a:extLst>
          </p:cNvPr>
          <p:cNvCxnSpPr>
            <a:cxnSpLocks/>
          </p:cNvCxnSpPr>
          <p:nvPr/>
        </p:nvCxnSpPr>
        <p:spPr>
          <a:xfrm flipH="1">
            <a:off x="9274873" y="1887256"/>
            <a:ext cx="698924" cy="80845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D05690-27CB-44B1-AA1A-87D91A43EC80}"/>
              </a:ext>
            </a:extLst>
          </p:cNvPr>
          <p:cNvSpPr txBox="1"/>
          <p:nvPr/>
        </p:nvSpPr>
        <p:spPr>
          <a:xfrm>
            <a:off x="6400800" y="1636280"/>
            <a:ext cx="1338828" cy="369332"/>
          </a:xfrm>
          <a:prstGeom prst="rect">
            <a:avLst/>
          </a:prstGeom>
          <a:noFill/>
        </p:spPr>
        <p:txBody>
          <a:bodyPr wrap="square" rtlCol="0">
            <a:spAutoFit/>
          </a:bodyPr>
          <a:lstStyle/>
          <a:p>
            <a:r>
              <a:rPr lang="en-US" dirty="0"/>
              <a:t>“Username”</a:t>
            </a:r>
          </a:p>
        </p:txBody>
      </p:sp>
      <p:sp>
        <p:nvSpPr>
          <p:cNvPr id="17" name="Rectangle 16"/>
          <p:cNvSpPr/>
          <p:nvPr/>
        </p:nvSpPr>
        <p:spPr>
          <a:xfrm>
            <a:off x="108155" y="3349846"/>
            <a:ext cx="3443250" cy="1826507"/>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Best practice is to create tokens with expiration dates, with as few scopes (permissions) as possible.</a:t>
            </a:r>
            <a:endParaRPr lang="en-US" b="1" dirty="0"/>
          </a:p>
        </p:txBody>
      </p:sp>
      <p:sp>
        <p:nvSpPr>
          <p:cNvPr id="18" name="Rectangle 17"/>
          <p:cNvSpPr/>
          <p:nvPr/>
        </p:nvSpPr>
        <p:spPr>
          <a:xfrm>
            <a:off x="7481665" y="3967021"/>
            <a:ext cx="4513822" cy="2112143"/>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b="1" u="sng" dirty="0" smtClean="0"/>
              <a:t>For both Personal and Project Access Tokens:</a:t>
            </a:r>
            <a:br>
              <a:rPr lang="en-US" b="1" u="sng" dirty="0" smtClean="0"/>
            </a:br>
            <a:r>
              <a:rPr lang="en-US" b="1" dirty="0" smtClean="0"/>
              <a:t/>
            </a:r>
            <a:br>
              <a:rPr lang="en-US" b="1" dirty="0" smtClean="0"/>
            </a:br>
            <a:r>
              <a:rPr lang="en-US" b="1" dirty="0" smtClean="0"/>
              <a:t>You </a:t>
            </a:r>
            <a:r>
              <a:rPr lang="en-US" b="1" dirty="0"/>
              <a:t>may need to create a token with API </a:t>
            </a:r>
            <a:r>
              <a:rPr lang="en-US" b="1" dirty="0" smtClean="0"/>
              <a:t>scope </a:t>
            </a:r>
            <a:r>
              <a:rPr lang="en-US" b="1" dirty="0"/>
              <a:t>in order to push/pull images</a:t>
            </a:r>
          </a:p>
          <a:p>
            <a:pPr marL="285750" indent="-285750">
              <a:buFontTx/>
              <a:buChar char="-"/>
            </a:pPr>
            <a:r>
              <a:rPr lang="en-US" b="1" dirty="0" err="1"/>
              <a:t>api</a:t>
            </a:r>
            <a:r>
              <a:rPr lang="en-US" b="1" dirty="0"/>
              <a:t> + </a:t>
            </a:r>
            <a:r>
              <a:rPr lang="en-US" b="1" dirty="0" err="1"/>
              <a:t>write_registry</a:t>
            </a:r>
            <a:r>
              <a:rPr lang="en-US" b="1" dirty="0"/>
              <a:t> for pushing</a:t>
            </a:r>
          </a:p>
          <a:p>
            <a:pPr marL="285750" indent="-285750">
              <a:buFontTx/>
              <a:buChar char="-"/>
            </a:pPr>
            <a:r>
              <a:rPr lang="en-US" b="1" dirty="0" err="1"/>
              <a:t>read_api</a:t>
            </a:r>
            <a:r>
              <a:rPr lang="en-US" b="1" dirty="0"/>
              <a:t> + </a:t>
            </a:r>
            <a:r>
              <a:rPr lang="en-US" b="1" dirty="0" err="1"/>
              <a:t>read_registry</a:t>
            </a:r>
            <a:r>
              <a:rPr lang="en-US" b="1" dirty="0"/>
              <a:t> for pulling</a:t>
            </a:r>
            <a:endParaRPr lang="en-US" b="1" dirty="0"/>
          </a:p>
        </p:txBody>
      </p:sp>
    </p:spTree>
    <p:extLst>
      <p:ext uri="{BB962C8B-B14F-4D97-AF65-F5344CB8AC3E}">
        <p14:creationId xmlns:p14="http://schemas.microsoft.com/office/powerpoint/2010/main" val="3078707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General Syntax</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15</a:t>
            </a:fld>
            <a:endParaRPr lang="en-US"/>
          </a:p>
        </p:txBody>
      </p:sp>
      <p:sp>
        <p:nvSpPr>
          <p:cNvPr id="4" name="Content Placeholder 2"/>
          <p:cNvSpPr txBox="1">
            <a:spLocks/>
          </p:cNvSpPr>
          <p:nvPr/>
        </p:nvSpPr>
        <p:spPr>
          <a:xfrm>
            <a:off x="1036312" y="1183837"/>
            <a:ext cx="10664613" cy="365081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indent="0">
              <a:buNone/>
            </a:pPr>
            <a:r>
              <a:rPr lang="it-IT" sz="2000" dirty="0" smtClean="0"/>
              <a:t>In the code that follows,</a:t>
            </a:r>
            <a:endParaRPr lang="it-IT" sz="2000" dirty="0" smtClean="0"/>
          </a:p>
          <a:p>
            <a:r>
              <a:rPr lang="it-IT" sz="2000" dirty="0"/>
              <a:t> </a:t>
            </a:r>
            <a:r>
              <a:rPr lang="it-IT" sz="2000" dirty="0" smtClean="0"/>
              <a:t>Lines beginning with $ are entered as commands in the </a:t>
            </a:r>
            <a:r>
              <a:rPr lang="it-IT" sz="2000" dirty="0" smtClean="0"/>
              <a:t>terminal, or are individual lines in a script.</a:t>
            </a:r>
            <a:endParaRPr lang="it-IT" sz="2000" dirty="0" smtClean="0"/>
          </a:p>
          <a:p>
            <a:pPr>
              <a:lnSpc>
                <a:spcPct val="100000"/>
              </a:lnSpc>
            </a:pPr>
            <a:r>
              <a:rPr lang="it-IT" sz="2000" dirty="0" smtClean="0"/>
              <a:t> </a:t>
            </a:r>
            <a:r>
              <a:rPr lang="it-IT" sz="2000" dirty="0" smtClean="0"/>
              <a:t>A </a:t>
            </a:r>
            <a:r>
              <a:rPr lang="it-IT" sz="2000" dirty="0" smtClean="0"/>
              <a:t>\ at the end of a line is a line continuation, i.e.</a:t>
            </a:r>
          </a:p>
          <a:p>
            <a:pPr lvl="2" indent="0">
              <a:lnSpc>
                <a:spcPct val="100000"/>
              </a:lnSpc>
              <a:buNone/>
            </a:pPr>
            <a:r>
              <a:rPr lang="it-IT" sz="2000" b="1" dirty="0" smtClean="0">
                <a:latin typeface="Consolas" panose="020B0609020204030204" pitchFamily="49" charset="0"/>
              </a:rPr>
              <a:t>$ cat \</a:t>
            </a:r>
            <a:br>
              <a:rPr lang="it-IT" sz="2000" b="1" dirty="0" smtClean="0">
                <a:latin typeface="Consolas" panose="020B0609020204030204" pitchFamily="49" charset="0"/>
              </a:rPr>
            </a:br>
            <a:r>
              <a:rPr lang="it-IT" sz="2000" b="1" dirty="0" smtClean="0">
                <a:latin typeface="Consolas" panose="020B0609020204030204" pitchFamily="49" charset="0"/>
              </a:rPr>
              <a:t>~/my.file  </a:t>
            </a:r>
            <a:r>
              <a:rPr lang="it-IT" sz="2000" dirty="0" smtClean="0">
                <a:latin typeface="Consolas" panose="020B0609020204030204" pitchFamily="49" charset="0"/>
              </a:rPr>
              <a:t>is the same as </a:t>
            </a:r>
            <a:r>
              <a:rPr lang="it-IT" sz="2000" b="1" dirty="0" smtClean="0">
                <a:latin typeface="Consolas" panose="020B0609020204030204" pitchFamily="49" charset="0"/>
              </a:rPr>
              <a:t>$ cat ~/my.file</a:t>
            </a:r>
            <a:endParaRPr lang="en-US" sz="2000" dirty="0" smtClean="0"/>
          </a:p>
          <a:p>
            <a:endParaRPr lang="en-US" sz="2000" dirty="0"/>
          </a:p>
        </p:txBody>
      </p:sp>
      <p:sp>
        <p:nvSpPr>
          <p:cNvPr id="5" name="Rectangle 4"/>
          <p:cNvSpPr/>
          <p:nvPr/>
        </p:nvSpPr>
        <p:spPr>
          <a:xfrm>
            <a:off x="2731401" y="4410380"/>
            <a:ext cx="1446703" cy="699409"/>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a:t>
            </a:r>
            <a:r>
              <a:rPr lang="en-US" b="1" dirty="0" smtClean="0">
                <a:latin typeface="Consolas" panose="020B0609020204030204" pitchFamily="49" charset="0"/>
              </a:rPr>
              <a:t>cat \</a:t>
            </a:r>
          </a:p>
          <a:p>
            <a:pPr indent="0">
              <a:buNone/>
            </a:pPr>
            <a:r>
              <a:rPr lang="en-US" b="1" dirty="0" smtClean="0">
                <a:latin typeface="Consolas" panose="020B0609020204030204" pitchFamily="49" charset="0"/>
              </a:rPr>
              <a:t>~/</a:t>
            </a:r>
            <a:r>
              <a:rPr lang="en-US" b="1" dirty="0" err="1" smtClean="0">
                <a:latin typeface="Consolas" panose="020B0609020204030204" pitchFamily="49" charset="0"/>
              </a:rPr>
              <a:t>my.file</a:t>
            </a:r>
            <a:endParaRPr lang="en-US" b="1" dirty="0" smtClean="0">
              <a:latin typeface="Consolas" panose="020B0609020204030204" pitchFamily="49" charset="0"/>
            </a:endParaRPr>
          </a:p>
        </p:txBody>
      </p:sp>
      <p:sp>
        <p:nvSpPr>
          <p:cNvPr id="6" name="Rectangle 5"/>
          <p:cNvSpPr/>
          <p:nvPr/>
        </p:nvSpPr>
        <p:spPr>
          <a:xfrm>
            <a:off x="7052569" y="4526819"/>
            <a:ext cx="2319880" cy="466530"/>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a:t>
            </a:r>
            <a:r>
              <a:rPr lang="en-US" b="1" dirty="0" smtClean="0">
                <a:latin typeface="Consolas" panose="020B0609020204030204" pitchFamily="49" charset="0"/>
              </a:rPr>
              <a:t>cat ~/</a:t>
            </a:r>
            <a:r>
              <a:rPr lang="en-US" b="1" dirty="0" err="1" smtClean="0">
                <a:latin typeface="Consolas" panose="020B0609020204030204" pitchFamily="49" charset="0"/>
              </a:rPr>
              <a:t>my.file</a:t>
            </a:r>
            <a:endParaRPr lang="en-US" b="1" dirty="0" smtClean="0">
              <a:latin typeface="Consolas" panose="020B0609020204030204" pitchFamily="49" charset="0"/>
            </a:endParaRPr>
          </a:p>
        </p:txBody>
      </p:sp>
      <p:sp>
        <p:nvSpPr>
          <p:cNvPr id="7" name="Rectangle 6"/>
          <p:cNvSpPr/>
          <p:nvPr/>
        </p:nvSpPr>
        <p:spPr>
          <a:xfrm>
            <a:off x="4621267" y="4575419"/>
            <a:ext cx="2084225" cy="369332"/>
          </a:xfrm>
          <a:prstGeom prst="rect">
            <a:avLst/>
          </a:prstGeom>
        </p:spPr>
        <p:txBody>
          <a:bodyPr wrap="none">
            <a:spAutoFit/>
          </a:bodyPr>
          <a:lstStyle/>
          <a:p>
            <a:r>
              <a:rPr lang="it-IT" b="1" dirty="0">
                <a:latin typeface="Consolas" panose="020B0609020204030204" pitchFamily="49" charset="0"/>
              </a:rPr>
              <a:t>is the same as </a:t>
            </a:r>
            <a:endParaRPr lang="en-US" b="1" dirty="0"/>
          </a:p>
        </p:txBody>
      </p:sp>
    </p:spTree>
    <p:extLst>
      <p:ext uri="{BB962C8B-B14F-4D97-AF65-F5344CB8AC3E}">
        <p14:creationId xmlns:p14="http://schemas.microsoft.com/office/powerpoint/2010/main" val="4037945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97" y="1380482"/>
            <a:ext cx="10968865" cy="3650810"/>
          </a:xfrm>
        </p:spPr>
        <p:txBody>
          <a:bodyPr/>
          <a:lstStyle/>
          <a:p>
            <a:r>
              <a:rPr lang="it-IT" sz="2000" dirty="0" smtClean="0"/>
              <a:t>BioHPC Username/Password – </a:t>
            </a:r>
            <a:r>
              <a:rPr lang="it-IT" sz="2000" b="1" u="sng" dirty="0" smtClean="0"/>
              <a:t>AVOID DOING THIS.</a:t>
            </a:r>
            <a:r>
              <a:rPr lang="it-IT" sz="2000" dirty="0" smtClean="0"/>
              <a:t/>
            </a:r>
            <a:br>
              <a:rPr lang="it-IT" sz="2000" dirty="0" smtClean="0"/>
            </a:br>
            <a:endParaRPr lang="it-IT" sz="2000" dirty="0" smtClean="0"/>
          </a:p>
          <a:p>
            <a:r>
              <a:rPr lang="it-IT" sz="2000" dirty="0" smtClean="0"/>
              <a:t>Project Access Token – No leaking of BioHPC credentials</a:t>
            </a:r>
            <a:endParaRPr lang="it-IT" sz="2000" dirty="0"/>
          </a:p>
          <a:p>
            <a:pPr lvl="1" indent="0">
              <a:buNone/>
            </a:pPr>
            <a:r>
              <a:rPr lang="it-IT" sz="2000" dirty="0"/>
              <a:t> </a:t>
            </a:r>
            <a:r>
              <a:rPr lang="it-IT" sz="2000" dirty="0">
                <a:latin typeface="Consolas" panose="020B0609020204030204" pitchFamily="49" charset="0"/>
              </a:rPr>
              <a:t>docker login -u Test_Tok -p zH_AQAxrnesN7UEgzNop </a:t>
            </a:r>
            <a:r>
              <a:rPr lang="it-IT" sz="2000" dirty="0" smtClean="0">
                <a:latin typeface="Consolas" panose="020B0609020204030204" pitchFamily="49" charset="0"/>
              </a:rPr>
              <a:t>git.biohpc.swmed.edu:5050</a:t>
            </a:r>
          </a:p>
          <a:p>
            <a:pPr indent="0">
              <a:buNone/>
            </a:pPr>
            <a:endParaRPr lang="it-IT" sz="2000" b="1" dirty="0" smtClean="0"/>
          </a:p>
          <a:p>
            <a:pPr indent="0">
              <a:buNone/>
            </a:pPr>
            <a:endParaRPr lang="it-IT" sz="2000" b="1" dirty="0" smtClean="0"/>
          </a:p>
        </p:txBody>
      </p:sp>
      <p:sp>
        <p:nvSpPr>
          <p:cNvPr id="2" name="Title 1"/>
          <p:cNvSpPr>
            <a:spLocks noGrp="1"/>
          </p:cNvSpPr>
          <p:nvPr>
            <p:ph type="title"/>
          </p:nvPr>
        </p:nvSpPr>
        <p:spPr/>
        <p:txBody>
          <a:bodyPr>
            <a:normAutofit/>
          </a:bodyPr>
          <a:lstStyle/>
          <a:p>
            <a:r>
              <a:rPr lang="en-US" sz="2000" dirty="0"/>
              <a:t>Logging in to the </a:t>
            </a:r>
            <a:r>
              <a:rPr lang="en-US" sz="2000" dirty="0" err="1"/>
              <a:t>GitLab</a:t>
            </a:r>
            <a:r>
              <a:rPr lang="en-US" sz="2000" dirty="0"/>
              <a:t> </a:t>
            </a:r>
            <a:r>
              <a:rPr lang="en-US" sz="2000" dirty="0" smtClean="0"/>
              <a:t>registry - Docker</a:t>
            </a:r>
            <a:endParaRPr lang="en-US" sz="2000" dirty="0"/>
          </a:p>
        </p:txBody>
      </p:sp>
      <p:sp>
        <p:nvSpPr>
          <p:cNvPr id="4" name="Rectangle 3"/>
          <p:cNvSpPr/>
          <p:nvPr/>
        </p:nvSpPr>
        <p:spPr>
          <a:xfrm>
            <a:off x="823071" y="1872444"/>
            <a:ext cx="10846391" cy="386266"/>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lgn="ctr">
              <a:buNone/>
            </a:pPr>
            <a:r>
              <a:rPr lang="en-US" b="1" dirty="0" smtClean="0">
                <a:latin typeface="Consolas" panose="020B0609020204030204" pitchFamily="49" charset="0"/>
              </a:rPr>
              <a:t>$ </a:t>
            </a:r>
            <a:r>
              <a:rPr lang="it-IT" b="1" dirty="0" smtClean="0">
                <a:latin typeface="Consolas" panose="020B0609020204030204" pitchFamily="49" charset="0"/>
              </a:rPr>
              <a:t>docker login -u "alice" -p "my_password" git.biohpc.swmed.edu:5050</a:t>
            </a:r>
            <a:endParaRPr lang="it-IT" b="1" dirty="0">
              <a:latin typeface="Consolas" panose="020B0609020204030204" pitchFamily="49" charset="0"/>
            </a:endParaRPr>
          </a:p>
        </p:txBody>
      </p:sp>
      <p:sp>
        <p:nvSpPr>
          <p:cNvPr id="5" name="Rectangle 4"/>
          <p:cNvSpPr/>
          <p:nvPr/>
        </p:nvSpPr>
        <p:spPr>
          <a:xfrm>
            <a:off x="823071" y="2821603"/>
            <a:ext cx="10846391" cy="471618"/>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lgn="ctr">
              <a:buNone/>
            </a:pPr>
            <a:r>
              <a:rPr lang="en-US" b="1" dirty="0" smtClean="0">
                <a:latin typeface="Consolas" panose="020B0609020204030204" pitchFamily="49" charset="0"/>
              </a:rPr>
              <a:t>$ </a:t>
            </a:r>
            <a:r>
              <a:rPr lang="it-IT" b="1" dirty="0" smtClean="0">
                <a:latin typeface="Consolas" panose="020B0609020204030204" pitchFamily="49" charset="0"/>
              </a:rPr>
              <a:t>docker login -u "Test_Tok" -p "zH_AQRxrnesN8UEgzNop</a:t>
            </a:r>
            <a:r>
              <a:rPr lang="it-IT" b="1" dirty="0">
                <a:latin typeface="Consolas" panose="020B0609020204030204" pitchFamily="49" charset="0"/>
              </a:rPr>
              <a:t>" </a:t>
            </a:r>
            <a:r>
              <a:rPr lang="it-IT" b="1" dirty="0" smtClean="0">
                <a:latin typeface="Consolas" panose="020B0609020204030204" pitchFamily="49" charset="0"/>
              </a:rPr>
              <a:t>git.biohpc.swmed.edu:5050</a:t>
            </a:r>
            <a:endParaRPr lang="it-IT" b="1" dirty="0">
              <a:latin typeface="Consolas" panose="020B0609020204030204" pitchFamily="49" charset="0"/>
            </a:endParaRPr>
          </a:p>
        </p:txBody>
      </p:sp>
    </p:spTree>
    <p:extLst>
      <p:ext uri="{BB962C8B-B14F-4D97-AF65-F5344CB8AC3E}">
        <p14:creationId xmlns:p14="http://schemas.microsoft.com/office/powerpoint/2010/main" val="2355109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904" y="1183837"/>
            <a:ext cx="10816022" cy="2109969"/>
          </a:xfrm>
        </p:spPr>
        <p:txBody>
          <a:bodyPr/>
          <a:lstStyle/>
          <a:p>
            <a:r>
              <a:rPr lang="it-IT" sz="2000" dirty="0" smtClean="0"/>
              <a:t>Assuming there’s already a local Docker image </a:t>
            </a:r>
            <a:r>
              <a:rPr lang="it-IT" sz="2000" b="1" u="sng" dirty="0" smtClean="0"/>
              <a:t>my_local_image:1.5.123</a:t>
            </a:r>
          </a:p>
          <a:p>
            <a:r>
              <a:rPr lang="it-IT" sz="2000" dirty="0" smtClean="0"/>
              <a:t>Need to re-tag the </a:t>
            </a:r>
            <a:r>
              <a:rPr lang="it-IT" sz="2000" b="1" dirty="0" smtClean="0"/>
              <a:t>local</a:t>
            </a:r>
            <a:r>
              <a:rPr lang="it-IT" sz="2000" dirty="0" smtClean="0"/>
              <a:t> image with a new tag </a:t>
            </a:r>
            <a:r>
              <a:rPr lang="it-IT" sz="2000" b="1" dirty="0" smtClean="0"/>
              <a:t>indicating the remote destination and name.</a:t>
            </a:r>
          </a:p>
          <a:p>
            <a:r>
              <a:rPr lang="en-US" sz="2000" dirty="0" smtClean="0"/>
              <a:t>Before pushing, you must login to the </a:t>
            </a:r>
            <a:r>
              <a:rPr lang="en-US" sz="2000" b="1" u="sng" dirty="0" smtClean="0"/>
              <a:t>git.biohpc.swmed.edu:5050</a:t>
            </a:r>
            <a:r>
              <a:rPr lang="en-US" sz="2000" dirty="0" smtClean="0"/>
              <a:t> endpoint. </a:t>
            </a:r>
          </a:p>
          <a:p>
            <a:r>
              <a:rPr lang="en-US" sz="2000" dirty="0" smtClean="0"/>
              <a:t>Push the same tag, in full:</a:t>
            </a:r>
            <a:endParaRPr lang="en-US" sz="2000" dirty="0"/>
          </a:p>
        </p:txBody>
      </p:sp>
      <p:sp>
        <p:nvSpPr>
          <p:cNvPr id="2" name="Title 1"/>
          <p:cNvSpPr>
            <a:spLocks noGrp="1"/>
          </p:cNvSpPr>
          <p:nvPr>
            <p:ph type="title"/>
          </p:nvPr>
        </p:nvSpPr>
        <p:spPr/>
        <p:txBody>
          <a:bodyPr>
            <a:normAutofit/>
          </a:bodyPr>
          <a:lstStyle/>
          <a:p>
            <a:r>
              <a:rPr lang="en-US" sz="2000" dirty="0"/>
              <a:t>Push to/Pull from </a:t>
            </a:r>
            <a:r>
              <a:rPr lang="en-US" sz="2000" dirty="0" err="1" smtClean="0"/>
              <a:t>GitLab</a:t>
            </a:r>
            <a:r>
              <a:rPr lang="en-US" sz="2000" dirty="0" smtClean="0"/>
              <a:t> Registry</a:t>
            </a:r>
            <a:endParaRPr lang="en-US" sz="2000" dirty="0"/>
          </a:p>
        </p:txBody>
      </p:sp>
      <p:sp>
        <p:nvSpPr>
          <p:cNvPr id="6" name="Rectangle 5"/>
          <p:cNvSpPr/>
          <p:nvPr/>
        </p:nvSpPr>
        <p:spPr>
          <a:xfrm>
            <a:off x="884904" y="3737869"/>
            <a:ext cx="11146761" cy="1471180"/>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a:t>
            </a:r>
            <a:r>
              <a:rPr lang="it-IT" b="1" dirty="0">
                <a:latin typeface="Consolas" panose="020B0609020204030204" pitchFamily="49" charset="0"/>
              </a:rPr>
              <a:t>docker </a:t>
            </a:r>
            <a:r>
              <a:rPr lang="it-IT" b="1" dirty="0" smtClean="0">
                <a:latin typeface="Consolas" panose="020B0609020204030204" pitchFamily="49" charset="0"/>
              </a:rPr>
              <a:t>tag </a:t>
            </a:r>
            <a:r>
              <a:rPr lang="it-IT" b="1" dirty="0" smtClean="0">
                <a:solidFill>
                  <a:srgbClr val="92D050"/>
                </a:solidFill>
                <a:latin typeface="Consolas" panose="020B0609020204030204" pitchFamily="49" charset="0"/>
              </a:rPr>
              <a:t>my_local_image:1.5.123</a:t>
            </a:r>
            <a:r>
              <a:rPr lang="it-IT" b="1" dirty="0" smtClean="0">
                <a:latin typeface="Consolas" panose="020B0609020204030204" pitchFamily="49" charset="0"/>
              </a:rPr>
              <a:t> \</a:t>
            </a:r>
          </a:p>
          <a:p>
            <a:r>
              <a:rPr lang="it-IT" b="1" dirty="0" smtClean="0">
                <a:latin typeface="Consolas" panose="020B0609020204030204" pitchFamily="49" charset="0"/>
              </a:rPr>
              <a:t>git.biohpc.swmed.edu:5050/</a:t>
            </a:r>
            <a:r>
              <a:rPr lang="it-IT" b="1" dirty="0" smtClean="0">
                <a:solidFill>
                  <a:srgbClr val="00B0F0"/>
                </a:solidFill>
                <a:latin typeface="Consolas" panose="020B0609020204030204" pitchFamily="49" charset="0"/>
              </a:rPr>
              <a:t>example_group/example_repository/my_image:1.5.0</a:t>
            </a:r>
            <a:r>
              <a:rPr lang="it-IT" b="1" dirty="0">
                <a:latin typeface="Consolas" panose="020B0609020204030204" pitchFamily="49" charset="0"/>
              </a:rPr>
              <a:t/>
            </a:r>
            <a:br>
              <a:rPr lang="it-IT" b="1" dirty="0">
                <a:latin typeface="Consolas" panose="020B0609020204030204" pitchFamily="49" charset="0"/>
              </a:rPr>
            </a:br>
            <a:r>
              <a:rPr lang="en-US" b="1" dirty="0">
                <a:latin typeface="Consolas" panose="020B0609020204030204" pitchFamily="49" charset="0"/>
              </a:rPr>
              <a:t>$ </a:t>
            </a:r>
            <a:r>
              <a:rPr lang="it-IT" b="1" dirty="0">
                <a:latin typeface="Consolas" panose="020B0609020204030204" pitchFamily="49" charset="0"/>
              </a:rPr>
              <a:t>docker login -u "Test_Tok" -p "zH_AQRxrnesN8UEgzNop" git.biohpc.swmed.edu:5050</a:t>
            </a:r>
            <a:br>
              <a:rPr lang="it-IT" b="1" dirty="0">
                <a:latin typeface="Consolas" panose="020B0609020204030204" pitchFamily="49" charset="0"/>
              </a:rPr>
            </a:br>
            <a:r>
              <a:rPr lang="it-IT" b="1" dirty="0" smtClean="0">
                <a:latin typeface="Consolas" panose="020B0609020204030204" pitchFamily="49" charset="0"/>
              </a:rPr>
              <a:t>$ </a:t>
            </a:r>
            <a:r>
              <a:rPr lang="it-IT" b="1" dirty="0">
                <a:latin typeface="Consolas" panose="020B0609020204030204" pitchFamily="49" charset="0"/>
              </a:rPr>
              <a:t>docker </a:t>
            </a:r>
            <a:r>
              <a:rPr lang="it-IT" b="1" dirty="0" smtClean="0">
                <a:latin typeface="Consolas" panose="020B0609020204030204" pitchFamily="49" charset="0"/>
              </a:rPr>
              <a:t>push git.biohpc.swmed.edu:5050</a:t>
            </a:r>
            <a:r>
              <a:rPr lang="it-IT" b="1" dirty="0" smtClean="0">
                <a:solidFill>
                  <a:schemeClr val="bg1"/>
                </a:solidFill>
                <a:latin typeface="Consolas" panose="020B0609020204030204" pitchFamily="49" charset="0"/>
              </a:rPr>
              <a:t>/</a:t>
            </a:r>
            <a:r>
              <a:rPr lang="it-IT" b="1" dirty="0" smtClean="0">
                <a:solidFill>
                  <a:srgbClr val="00B0F0"/>
                </a:solidFill>
                <a:latin typeface="Consolas" panose="020B0609020204030204" pitchFamily="49" charset="0"/>
              </a:rPr>
              <a:t>example_group/example_repository/my_image:1.5.0</a:t>
            </a:r>
            <a:endParaRPr lang="it-IT" b="1" dirty="0">
              <a:solidFill>
                <a:srgbClr val="00B0F0"/>
              </a:solidFill>
              <a:latin typeface="Consolas" panose="020B0609020204030204" pitchFamily="49" charset="0"/>
            </a:endParaRPr>
          </a:p>
        </p:txBody>
      </p:sp>
      <p:sp>
        <p:nvSpPr>
          <p:cNvPr id="8" name="TextBox 7"/>
          <p:cNvSpPr txBox="1"/>
          <p:nvPr/>
        </p:nvSpPr>
        <p:spPr>
          <a:xfrm>
            <a:off x="896364" y="5673100"/>
            <a:ext cx="10804561" cy="369332"/>
          </a:xfrm>
          <a:prstGeom prst="rect">
            <a:avLst/>
          </a:prstGeom>
          <a:noFill/>
        </p:spPr>
        <p:txBody>
          <a:bodyPr wrap="none" rtlCol="0">
            <a:spAutoFit/>
          </a:bodyPr>
          <a:lstStyle/>
          <a:p>
            <a:r>
              <a:rPr lang="en-US" dirty="0" smtClean="0"/>
              <a:t>Note that the local and remote image names (</a:t>
            </a:r>
            <a:r>
              <a:rPr lang="en-US" b="1" dirty="0" smtClean="0"/>
              <a:t>my_local_image:1.5.123 </a:t>
            </a:r>
            <a:r>
              <a:rPr lang="en-US" dirty="0" smtClean="0"/>
              <a:t>vs </a:t>
            </a:r>
            <a:r>
              <a:rPr lang="en-US" b="1" dirty="0" smtClean="0"/>
              <a:t>my_image:1.5.0</a:t>
            </a:r>
            <a:r>
              <a:rPr lang="en-US" dirty="0" smtClean="0"/>
              <a:t>) do not need to match.</a:t>
            </a:r>
            <a:endParaRPr lang="en-US" dirty="0"/>
          </a:p>
        </p:txBody>
      </p:sp>
    </p:spTree>
    <p:extLst>
      <p:ext uri="{BB962C8B-B14F-4D97-AF65-F5344CB8AC3E}">
        <p14:creationId xmlns:p14="http://schemas.microsoft.com/office/powerpoint/2010/main" val="2746995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312" y="1183837"/>
            <a:ext cx="10664613" cy="3650810"/>
          </a:xfrm>
        </p:spPr>
        <p:txBody>
          <a:bodyPr/>
          <a:lstStyle/>
          <a:p>
            <a:r>
              <a:rPr lang="it-IT" sz="2000" dirty="0"/>
              <a:t> </a:t>
            </a:r>
            <a:r>
              <a:rPr lang="en-US" sz="2000" dirty="0"/>
              <a:t>Singularity can </a:t>
            </a:r>
            <a:r>
              <a:rPr lang="en-US" sz="2000" b="1" dirty="0"/>
              <a:t>pull</a:t>
            </a:r>
            <a:r>
              <a:rPr lang="en-US" sz="2000" dirty="0"/>
              <a:t> from the GitLab Registry but cannot </a:t>
            </a:r>
            <a:r>
              <a:rPr lang="en-US" sz="2000" b="1" dirty="0"/>
              <a:t>push</a:t>
            </a:r>
            <a:r>
              <a:rPr lang="en-US" sz="2000" dirty="0"/>
              <a:t> to it</a:t>
            </a:r>
            <a:r>
              <a:rPr lang="en-US" sz="2000" dirty="0" smtClean="0"/>
              <a:t>.</a:t>
            </a:r>
          </a:p>
          <a:p>
            <a:pPr lvl="1"/>
            <a:r>
              <a:rPr lang="en-US" sz="2000" dirty="0"/>
              <a:t> </a:t>
            </a:r>
            <a:r>
              <a:rPr lang="en-US" sz="2000" dirty="0" smtClean="0"/>
              <a:t>Must preface the path with </a:t>
            </a:r>
            <a:r>
              <a:rPr lang="en-US" sz="2000" b="1" u="sng" dirty="0" smtClean="0"/>
              <a:t>docker://</a:t>
            </a:r>
            <a:r>
              <a:rPr lang="en-US" sz="2000" dirty="0" smtClean="0"/>
              <a:t> so that Singularity knows it’s pulling Docker images.</a:t>
            </a:r>
            <a:endParaRPr lang="en-US" sz="2000" dirty="0"/>
          </a:p>
          <a:p>
            <a:r>
              <a:rPr lang="en-US" sz="2000" dirty="0" smtClean="0"/>
              <a:t>Interactive login (prompts for password):</a:t>
            </a:r>
            <a:endParaRPr lang="en-US" sz="2000" dirty="0"/>
          </a:p>
          <a:p>
            <a:pPr lvl="1" indent="0">
              <a:buNone/>
            </a:pPr>
            <a:r>
              <a:rPr lang="en-US" sz="1800" b="1" dirty="0" smtClean="0">
                <a:latin typeface="Consolas" panose="020B0609020204030204" pitchFamily="49" charset="0"/>
              </a:rPr>
              <a:t>$ singularity </a:t>
            </a:r>
            <a:r>
              <a:rPr lang="en-US" sz="1800" b="1" dirty="0">
                <a:latin typeface="Consolas" panose="020B0609020204030204" pitchFamily="49" charset="0"/>
              </a:rPr>
              <a:t>pull –</a:t>
            </a:r>
            <a:r>
              <a:rPr lang="en-US" sz="1800" b="1" dirty="0" err="1" smtClean="0">
                <a:latin typeface="Consolas" panose="020B0609020204030204" pitchFamily="49" charset="0"/>
              </a:rPr>
              <a:t>docker</a:t>
            </a:r>
            <a:r>
              <a:rPr lang="en-US" sz="1800" b="1" dirty="0" smtClean="0">
                <a:latin typeface="Consolas" panose="020B0609020204030204" pitchFamily="49" charset="0"/>
              </a:rPr>
              <a:t>-login docker</a:t>
            </a:r>
            <a:r>
              <a:rPr lang="en-US" sz="1800" b="1" dirty="0">
                <a:latin typeface="Consolas" panose="020B0609020204030204" pitchFamily="49" charset="0"/>
              </a:rPr>
              <a:t>://git.biohpc.swmed.edu:5050/&lt;registry_path&gt;</a:t>
            </a:r>
          </a:p>
          <a:p>
            <a:r>
              <a:rPr lang="en-US" sz="2000" dirty="0"/>
              <a:t>Environment </a:t>
            </a:r>
            <a:r>
              <a:rPr lang="en-US" sz="2000" dirty="0" smtClean="0"/>
              <a:t>variables/programmatic login:</a:t>
            </a:r>
            <a:endParaRPr lang="en-US" sz="2000" dirty="0"/>
          </a:p>
        </p:txBody>
      </p:sp>
      <p:sp>
        <p:nvSpPr>
          <p:cNvPr id="2" name="Title 1"/>
          <p:cNvSpPr>
            <a:spLocks noGrp="1"/>
          </p:cNvSpPr>
          <p:nvPr>
            <p:ph type="title"/>
          </p:nvPr>
        </p:nvSpPr>
        <p:spPr/>
        <p:txBody>
          <a:bodyPr>
            <a:normAutofit/>
          </a:bodyPr>
          <a:lstStyle/>
          <a:p>
            <a:r>
              <a:rPr lang="en-US" sz="2000" dirty="0"/>
              <a:t>Using Singularity with GitLab Container Registry</a:t>
            </a:r>
          </a:p>
        </p:txBody>
      </p:sp>
      <p:sp>
        <p:nvSpPr>
          <p:cNvPr id="4" name="Rectangle 3"/>
          <p:cNvSpPr/>
          <p:nvPr/>
        </p:nvSpPr>
        <p:spPr>
          <a:xfrm>
            <a:off x="1036311" y="2728748"/>
            <a:ext cx="10846391" cy="560988"/>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lgn="ctr">
              <a:buNone/>
            </a:pPr>
            <a:r>
              <a:rPr lang="en-US" b="1" dirty="0">
                <a:latin typeface="Consolas" panose="020B0609020204030204" pitchFamily="49" charset="0"/>
              </a:rPr>
              <a:t>$ singularity pull </a:t>
            </a:r>
            <a:r>
              <a:rPr lang="en-US" b="1" dirty="0" smtClean="0">
                <a:latin typeface="Consolas" panose="020B0609020204030204" pitchFamily="49" charset="0"/>
              </a:rPr>
              <a:t>--</a:t>
            </a:r>
            <a:r>
              <a:rPr lang="en-US" b="1" dirty="0" err="1" smtClean="0">
                <a:latin typeface="Consolas" panose="020B0609020204030204" pitchFamily="49" charset="0"/>
              </a:rPr>
              <a:t>docker</a:t>
            </a:r>
            <a:r>
              <a:rPr lang="en-US" b="1" dirty="0" smtClean="0">
                <a:latin typeface="Consolas" panose="020B0609020204030204" pitchFamily="49" charset="0"/>
              </a:rPr>
              <a:t>-login docker</a:t>
            </a:r>
            <a:r>
              <a:rPr lang="en-US" b="1" dirty="0">
                <a:latin typeface="Consolas" panose="020B0609020204030204" pitchFamily="49" charset="0"/>
              </a:rPr>
              <a:t>://git.biohpc.swmed.edu:5050/&lt;registry_path</a:t>
            </a:r>
            <a:r>
              <a:rPr lang="en-US" b="1" dirty="0" smtClean="0">
                <a:latin typeface="Consolas" panose="020B0609020204030204" pitchFamily="49" charset="0"/>
              </a:rPr>
              <a:t>&gt;</a:t>
            </a:r>
            <a:endParaRPr lang="en-US" b="1" dirty="0">
              <a:latin typeface="Consolas" panose="020B0609020204030204" pitchFamily="49" charset="0"/>
            </a:endParaRPr>
          </a:p>
        </p:txBody>
      </p:sp>
      <p:sp>
        <p:nvSpPr>
          <p:cNvPr id="5" name="Rectangle 4"/>
          <p:cNvSpPr/>
          <p:nvPr/>
        </p:nvSpPr>
        <p:spPr>
          <a:xfrm>
            <a:off x="1036311" y="3795899"/>
            <a:ext cx="10846391" cy="1139895"/>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1" indent="0">
              <a:buNone/>
            </a:pPr>
            <a:r>
              <a:rPr lang="en-US" sz="2000" b="1" dirty="0">
                <a:latin typeface="Consolas" panose="020B0609020204030204" pitchFamily="49" charset="0"/>
              </a:rPr>
              <a:t>$ export SINGULARITY_DOCKER_USERNAME=“</a:t>
            </a:r>
            <a:r>
              <a:rPr lang="en-US" sz="2000" b="1" dirty="0" err="1">
                <a:latin typeface="Consolas" panose="020B0609020204030204" pitchFamily="49" charset="0"/>
              </a:rPr>
              <a:t>Test_Tok</a:t>
            </a:r>
            <a:r>
              <a:rPr lang="en-US" sz="2000" b="1" dirty="0">
                <a:latin typeface="Consolas" panose="020B0609020204030204" pitchFamily="49" charset="0"/>
              </a:rPr>
              <a:t>” </a:t>
            </a:r>
          </a:p>
          <a:p>
            <a:pPr lvl="1" indent="0">
              <a:buNone/>
            </a:pPr>
            <a:r>
              <a:rPr lang="en-US" sz="2000" b="1" dirty="0">
                <a:latin typeface="Consolas" panose="020B0609020204030204" pitchFamily="49" charset="0"/>
              </a:rPr>
              <a:t>$ export SINGULARITY_DOCKER_PASSWORD=“</a:t>
            </a:r>
            <a:r>
              <a:rPr lang="it-IT" sz="2000" b="1" dirty="0">
                <a:latin typeface="Consolas" panose="020B0609020204030204" pitchFamily="49" charset="0"/>
              </a:rPr>
              <a:t>zH_AQRxrnesN8UEgzNop</a:t>
            </a:r>
            <a:r>
              <a:rPr lang="en-US" sz="2000" b="1" dirty="0">
                <a:latin typeface="Consolas" panose="020B0609020204030204" pitchFamily="49" charset="0"/>
              </a:rPr>
              <a:t>”</a:t>
            </a:r>
          </a:p>
          <a:p>
            <a:pPr lvl="1" indent="0">
              <a:buNone/>
            </a:pPr>
            <a:r>
              <a:rPr lang="en-US" sz="2000" b="1" dirty="0">
                <a:latin typeface="Consolas" panose="020B0609020204030204" pitchFamily="49" charset="0"/>
              </a:rPr>
              <a:t>$ singularity pull docker://git.biohpc.swmed.edu:5050/&lt;registry_path&gt;</a:t>
            </a:r>
          </a:p>
        </p:txBody>
      </p:sp>
      <p:sp>
        <p:nvSpPr>
          <p:cNvPr id="6" name="TextBox 5"/>
          <p:cNvSpPr txBox="1"/>
          <p:nvPr/>
        </p:nvSpPr>
        <p:spPr>
          <a:xfrm>
            <a:off x="1516294" y="5340810"/>
            <a:ext cx="9886424" cy="369332"/>
          </a:xfrm>
          <a:prstGeom prst="rect">
            <a:avLst/>
          </a:prstGeom>
          <a:noFill/>
        </p:spPr>
        <p:txBody>
          <a:bodyPr wrap="none" rtlCol="0">
            <a:spAutoFit/>
          </a:bodyPr>
          <a:lstStyle/>
          <a:p>
            <a:r>
              <a:rPr lang="en-US" u="sng" dirty="0" smtClean="0"/>
              <a:t>As before, you should use access tokens when possible instead of your BioHPC username and password!</a:t>
            </a:r>
            <a:endParaRPr lang="en-US" u="sng" dirty="0"/>
          </a:p>
        </p:txBody>
      </p:sp>
    </p:spTree>
    <p:extLst>
      <p:ext uri="{BB962C8B-B14F-4D97-AF65-F5344CB8AC3E}">
        <p14:creationId xmlns:p14="http://schemas.microsoft.com/office/powerpoint/2010/main" val="2612787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Examples</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19</a:t>
            </a:fld>
            <a:endParaRPr lang="en-US"/>
          </a:p>
        </p:txBody>
      </p:sp>
      <p:sp>
        <p:nvSpPr>
          <p:cNvPr id="4" name="Content Placeholder 2"/>
          <p:cNvSpPr txBox="1">
            <a:spLocks/>
          </p:cNvSpPr>
          <p:nvPr/>
        </p:nvSpPr>
        <p:spPr>
          <a:xfrm>
            <a:off x="1036312" y="1183837"/>
            <a:ext cx="10664613" cy="4735182"/>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lvl="2" indent="0">
              <a:lnSpc>
                <a:spcPct val="100000"/>
              </a:lnSpc>
              <a:buNone/>
            </a:pPr>
            <a:r>
              <a:rPr lang="en-US" sz="2000" dirty="0" smtClean="0"/>
              <a:t>For all of the examples, we assume that we are dealing </a:t>
            </a:r>
            <a:r>
              <a:rPr lang="en-US" sz="2000" dirty="0" smtClean="0"/>
              <a:t>with:</a:t>
            </a:r>
          </a:p>
          <a:p>
            <a:pPr lvl="2">
              <a:lnSpc>
                <a:spcPct val="100000"/>
              </a:lnSpc>
            </a:pPr>
            <a:r>
              <a:rPr lang="en-US" sz="2000" dirty="0" smtClean="0"/>
              <a:t> </a:t>
            </a:r>
            <a:r>
              <a:rPr lang="en-US" sz="2000" dirty="0" smtClean="0"/>
              <a:t>a user </a:t>
            </a:r>
            <a:r>
              <a:rPr lang="en-US" sz="2000" b="1" u="sng" dirty="0" err="1" smtClean="0"/>
              <a:t>alice</a:t>
            </a:r>
            <a:r>
              <a:rPr lang="en-US" sz="2000" dirty="0" smtClean="0"/>
              <a:t>, </a:t>
            </a:r>
          </a:p>
          <a:p>
            <a:pPr lvl="2">
              <a:lnSpc>
                <a:spcPct val="100000"/>
              </a:lnSpc>
            </a:pPr>
            <a:r>
              <a:rPr lang="en-US" sz="2000" dirty="0" smtClean="0"/>
              <a:t> who </a:t>
            </a:r>
            <a:r>
              <a:rPr lang="en-US" sz="2000" dirty="0" smtClean="0"/>
              <a:t>is part of a group </a:t>
            </a:r>
            <a:r>
              <a:rPr lang="en-US" sz="2000" b="1" u="sng" dirty="0" err="1" smtClean="0"/>
              <a:t>example_group</a:t>
            </a:r>
            <a:r>
              <a:rPr lang="en-US" sz="2000" dirty="0" smtClean="0"/>
              <a:t>,</a:t>
            </a:r>
          </a:p>
          <a:p>
            <a:pPr lvl="2">
              <a:lnSpc>
                <a:spcPct val="100000"/>
              </a:lnSpc>
            </a:pPr>
            <a:r>
              <a:rPr lang="en-US" sz="2000" dirty="0" smtClean="0"/>
              <a:t> working </a:t>
            </a:r>
            <a:r>
              <a:rPr lang="en-US" sz="2000" dirty="0" smtClean="0"/>
              <a:t>with a repository </a:t>
            </a:r>
            <a:r>
              <a:rPr lang="en-US" sz="2000" b="1" u="sng" dirty="0" err="1" smtClean="0"/>
              <a:t>example_repository</a:t>
            </a:r>
            <a:r>
              <a:rPr lang="en-US" sz="2000" dirty="0" smtClean="0"/>
              <a:t>.</a:t>
            </a:r>
          </a:p>
          <a:p>
            <a:pPr lvl="2">
              <a:lnSpc>
                <a:spcPct val="100000"/>
              </a:lnSpc>
            </a:pPr>
            <a:r>
              <a:rPr lang="en-US" sz="2000" dirty="0" smtClean="0"/>
              <a:t> Her </a:t>
            </a:r>
            <a:r>
              <a:rPr lang="en-US" sz="2000" dirty="0" smtClean="0"/>
              <a:t>password is </a:t>
            </a:r>
            <a:r>
              <a:rPr lang="en-US" sz="2000" b="1" u="sng" dirty="0" err="1" smtClean="0"/>
              <a:t>my_password</a:t>
            </a:r>
            <a:r>
              <a:rPr lang="en-US" sz="2000" dirty="0" smtClean="0"/>
              <a:t>.</a:t>
            </a:r>
          </a:p>
          <a:p>
            <a:pPr lvl="2">
              <a:lnSpc>
                <a:spcPct val="100000"/>
              </a:lnSpc>
            </a:pPr>
            <a:r>
              <a:rPr lang="en-US" sz="2000" dirty="0" smtClean="0"/>
              <a:t> </a:t>
            </a:r>
            <a:r>
              <a:rPr lang="en-US" sz="2000" dirty="0" smtClean="0"/>
              <a:t>She has created a Project Access Token in </a:t>
            </a:r>
            <a:r>
              <a:rPr lang="en-US" sz="2000" b="1" u="sng" dirty="0" err="1" smtClean="0"/>
              <a:t>example_repository</a:t>
            </a:r>
            <a:endParaRPr lang="en-US" sz="2000" b="1" u="sng" dirty="0" smtClean="0"/>
          </a:p>
          <a:p>
            <a:pPr lvl="3">
              <a:lnSpc>
                <a:spcPct val="100000"/>
              </a:lnSpc>
            </a:pPr>
            <a:r>
              <a:rPr lang="en-US" sz="2000" dirty="0" smtClean="0"/>
              <a:t> </a:t>
            </a:r>
            <a:r>
              <a:rPr lang="en-US" sz="2000" dirty="0" smtClean="0"/>
              <a:t>with the username </a:t>
            </a:r>
            <a:r>
              <a:rPr lang="en-US" sz="2000" b="1" u="sng" dirty="0" err="1" smtClean="0"/>
              <a:t>Test_Tok</a:t>
            </a:r>
            <a:r>
              <a:rPr lang="en-US" sz="2000" dirty="0" smtClean="0"/>
              <a:t>, </a:t>
            </a:r>
            <a:endParaRPr lang="en-US" sz="2000" dirty="0" smtClean="0"/>
          </a:p>
          <a:p>
            <a:pPr lvl="3">
              <a:lnSpc>
                <a:spcPct val="100000"/>
              </a:lnSpc>
            </a:pPr>
            <a:r>
              <a:rPr lang="en-US" sz="2000" dirty="0" smtClean="0"/>
              <a:t> giving </a:t>
            </a:r>
            <a:r>
              <a:rPr lang="en-US" sz="2000" dirty="0" smtClean="0"/>
              <a:t>it </a:t>
            </a:r>
            <a:r>
              <a:rPr lang="en-US" sz="2000" b="1" u="sng" dirty="0" err="1" smtClean="0"/>
              <a:t>api</a:t>
            </a:r>
            <a:r>
              <a:rPr lang="en-US" sz="2000" dirty="0" smtClean="0"/>
              <a:t> and </a:t>
            </a:r>
            <a:r>
              <a:rPr lang="en-US" sz="2000" b="1" u="sng" dirty="0" err="1" smtClean="0"/>
              <a:t>read_registry</a:t>
            </a:r>
            <a:r>
              <a:rPr lang="en-US" sz="2000" dirty="0" smtClean="0"/>
              <a:t> </a:t>
            </a:r>
            <a:r>
              <a:rPr lang="en-US" sz="2000" dirty="0" smtClean="0"/>
              <a:t>scopes,</a:t>
            </a:r>
          </a:p>
          <a:p>
            <a:pPr lvl="3">
              <a:lnSpc>
                <a:spcPct val="100000"/>
              </a:lnSpc>
            </a:pPr>
            <a:r>
              <a:rPr lang="en-US" sz="2000" dirty="0" smtClean="0"/>
              <a:t> </a:t>
            </a:r>
            <a:r>
              <a:rPr lang="en-US" sz="2000" dirty="0" smtClean="0"/>
              <a:t>which created the token password </a:t>
            </a:r>
            <a:r>
              <a:rPr lang="it-IT" sz="2000" b="1" u="sng" dirty="0" smtClean="0">
                <a:latin typeface="Consolas" panose="020B0609020204030204" pitchFamily="49" charset="0"/>
              </a:rPr>
              <a:t>zH_AQRxrnesN8UEgzNop</a:t>
            </a:r>
            <a:r>
              <a:rPr lang="en-US" sz="2000" dirty="0" smtClean="0"/>
              <a:t> </a:t>
            </a:r>
          </a:p>
          <a:p>
            <a:pPr lvl="2">
              <a:lnSpc>
                <a:spcPct val="100000"/>
              </a:lnSpc>
            </a:pPr>
            <a:r>
              <a:rPr lang="en-US" sz="2000" dirty="0" smtClean="0"/>
              <a:t>She </a:t>
            </a:r>
            <a:r>
              <a:rPr lang="en-US" sz="2000" dirty="0" smtClean="0"/>
              <a:t>is working with the </a:t>
            </a:r>
            <a:r>
              <a:rPr lang="en-US" sz="2000" b="1" u="sng" dirty="0" smtClean="0"/>
              <a:t>centos:centos8</a:t>
            </a:r>
            <a:r>
              <a:rPr lang="en-US" sz="2000" dirty="0" smtClean="0"/>
              <a:t> </a:t>
            </a:r>
            <a:r>
              <a:rPr lang="en-US" sz="2000" dirty="0" smtClean="0"/>
              <a:t>image, originally located on docker.io</a:t>
            </a:r>
          </a:p>
          <a:p>
            <a:endParaRPr lang="en-US" sz="2000" dirty="0"/>
          </a:p>
        </p:txBody>
      </p:sp>
    </p:spTree>
    <p:extLst>
      <p:ext uri="{BB962C8B-B14F-4D97-AF65-F5344CB8AC3E}">
        <p14:creationId xmlns:p14="http://schemas.microsoft.com/office/powerpoint/2010/main" val="1388689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Further Resources</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2</a:t>
            </a:fld>
            <a:endParaRPr lang="en-US"/>
          </a:p>
        </p:txBody>
      </p:sp>
      <p:sp>
        <p:nvSpPr>
          <p:cNvPr id="5" name="Content Placeholder 2"/>
          <p:cNvSpPr txBox="1">
            <a:spLocks/>
          </p:cNvSpPr>
          <p:nvPr/>
        </p:nvSpPr>
        <p:spPr>
          <a:xfrm>
            <a:off x="751832" y="980637"/>
            <a:ext cx="10664613" cy="365081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800" u="sng" dirty="0" err="1" smtClean="0"/>
              <a:t>GitLab</a:t>
            </a:r>
            <a:r>
              <a:rPr lang="en-US" sz="1800" u="sng" dirty="0" smtClean="0"/>
              <a:t> </a:t>
            </a:r>
            <a:r>
              <a:rPr lang="en-US" sz="1800" u="sng" dirty="0" smtClean="0"/>
              <a:t>Registry (Our current version of </a:t>
            </a:r>
            <a:r>
              <a:rPr lang="en-US" sz="1800" u="sng" dirty="0" err="1" smtClean="0"/>
              <a:t>GitLab</a:t>
            </a:r>
            <a:r>
              <a:rPr lang="en-US" sz="1800" u="sng" dirty="0" smtClean="0"/>
              <a:t> is 13.12)</a:t>
            </a:r>
          </a:p>
          <a:p>
            <a:pPr lvl="1"/>
            <a:r>
              <a:rPr lang="en-US" sz="1600" dirty="0" smtClean="0"/>
              <a:t>General usage: </a:t>
            </a:r>
            <a:r>
              <a:rPr lang="en-US" sz="1600" dirty="0" smtClean="0">
                <a:hlinkClick r:id="rId2"/>
              </a:rPr>
              <a:t>https://docs.gitlab.com/13.12/ee/user/packages/container_registry/index.html</a:t>
            </a:r>
            <a:endParaRPr lang="en-US" sz="1800" dirty="0" smtClean="0"/>
          </a:p>
          <a:p>
            <a:r>
              <a:rPr lang="en-US" sz="1800" u="sng" dirty="0" smtClean="0"/>
              <a:t>Docker</a:t>
            </a:r>
            <a:r>
              <a:rPr lang="en-US" sz="1800" dirty="0" smtClean="0"/>
              <a:t> </a:t>
            </a:r>
          </a:p>
          <a:p>
            <a:pPr lvl="1"/>
            <a:r>
              <a:rPr lang="en-US" sz="1600" dirty="0" smtClean="0"/>
              <a:t>Command line: </a:t>
            </a:r>
            <a:r>
              <a:rPr lang="en-US" sz="1600" dirty="0" smtClean="0">
                <a:hlinkClick r:id="rId3"/>
              </a:rPr>
              <a:t>https</a:t>
            </a:r>
            <a:r>
              <a:rPr lang="en-US" sz="1600" dirty="0">
                <a:hlinkClick r:id="rId3"/>
              </a:rPr>
              <a:t>://docs.docker.com/engine/reference/commandline/cli</a:t>
            </a:r>
            <a:r>
              <a:rPr lang="en-US" sz="1600" dirty="0" smtClean="0">
                <a:hlinkClick r:id="rId3"/>
              </a:rPr>
              <a:t>/</a:t>
            </a:r>
            <a:r>
              <a:rPr lang="en-US" sz="1600" dirty="0" smtClean="0"/>
              <a:t> </a:t>
            </a:r>
          </a:p>
          <a:p>
            <a:r>
              <a:rPr lang="en-US" sz="1800" u="sng" dirty="0" smtClean="0"/>
              <a:t>Singularity</a:t>
            </a:r>
          </a:p>
          <a:p>
            <a:pPr lvl="1"/>
            <a:r>
              <a:rPr lang="en-US" sz="1600" dirty="0"/>
              <a:t>Quick Start: </a:t>
            </a:r>
            <a:r>
              <a:rPr lang="en-US" sz="1600" dirty="0">
                <a:hlinkClick r:id="rId4"/>
              </a:rPr>
              <a:t>https://</a:t>
            </a:r>
            <a:r>
              <a:rPr lang="en-US" sz="1600" dirty="0" smtClean="0">
                <a:hlinkClick r:id="rId4"/>
              </a:rPr>
              <a:t>sylabs.io/guides/3.0/user-guide/quick_start.html</a:t>
            </a:r>
            <a:r>
              <a:rPr lang="en-US" sz="1600" dirty="0" smtClean="0"/>
              <a:t> </a:t>
            </a:r>
          </a:p>
          <a:p>
            <a:pPr lvl="1"/>
            <a:r>
              <a:rPr lang="en-US" sz="1600" dirty="0" smtClean="0"/>
              <a:t>Compatibility with Docker </a:t>
            </a:r>
            <a:r>
              <a:rPr lang="en-US" sz="1600" dirty="0" smtClean="0">
                <a:hlinkClick r:id="rId5"/>
              </a:rPr>
              <a:t>https</a:t>
            </a:r>
            <a:r>
              <a:rPr lang="en-US" sz="1600" dirty="0">
                <a:hlinkClick r:id="rId5"/>
              </a:rPr>
              <a:t>://</a:t>
            </a:r>
            <a:r>
              <a:rPr lang="en-US" sz="1600" dirty="0" smtClean="0">
                <a:hlinkClick r:id="rId5"/>
              </a:rPr>
              <a:t>sylabs.io/guides/3.0/user-guide/singularity_and_docker.html</a:t>
            </a:r>
            <a:endParaRPr lang="en-US" sz="1800" dirty="0"/>
          </a:p>
          <a:p>
            <a:r>
              <a:rPr lang="en-US" sz="1800" u="sng" dirty="0" smtClean="0"/>
              <a:t>BioHPC</a:t>
            </a:r>
            <a:r>
              <a:rPr lang="en-US" sz="1800" dirty="0" smtClean="0"/>
              <a:t>  </a:t>
            </a:r>
            <a:endParaRPr lang="en-US" sz="1800" dirty="0"/>
          </a:p>
          <a:p>
            <a:pPr lvl="1"/>
            <a:r>
              <a:rPr lang="en-US" sz="1600" dirty="0" smtClean="0"/>
              <a:t>Singularity </a:t>
            </a:r>
            <a:r>
              <a:rPr lang="en-US" sz="1600" dirty="0"/>
              <a:t>on BioHPC: </a:t>
            </a:r>
            <a:r>
              <a:rPr lang="en-US" sz="1600" dirty="0">
                <a:hlinkClick r:id="rId6"/>
              </a:rPr>
              <a:t>https://portal.biohpc.swmed.edu/content/guides/singularity-containers-biohpc</a:t>
            </a:r>
            <a:r>
              <a:rPr lang="en-US" sz="1600" dirty="0" smtClean="0">
                <a:hlinkClick r:id="rId6"/>
              </a:rPr>
              <a:t>/</a:t>
            </a:r>
            <a:endParaRPr lang="en-US" sz="1600" dirty="0" smtClean="0"/>
          </a:p>
          <a:p>
            <a:pPr lvl="1"/>
            <a:r>
              <a:rPr lang="en-US" sz="1600"/>
              <a:t>Training Slides: </a:t>
            </a:r>
            <a:r>
              <a:rPr lang="en-US" sz="1600">
                <a:hlinkClick r:id="rId7"/>
              </a:rPr>
              <a:t>https://</a:t>
            </a:r>
            <a:r>
              <a:rPr lang="en-US" sz="1600">
                <a:hlinkClick r:id="rId7"/>
              </a:rPr>
              <a:t>portal.biohpc.swmed.edu/content/training/training-slides</a:t>
            </a:r>
            <a:r>
              <a:rPr lang="en-US" sz="1600" smtClean="0">
                <a:hlinkClick r:id="rId7"/>
              </a:rPr>
              <a:t>/</a:t>
            </a:r>
            <a:r>
              <a:rPr lang="en-US" sz="1600" smtClean="0"/>
              <a:t>  </a:t>
            </a:r>
            <a:endParaRPr lang="en-US" sz="1600" dirty="0"/>
          </a:p>
        </p:txBody>
      </p:sp>
    </p:spTree>
    <p:extLst>
      <p:ext uri="{BB962C8B-B14F-4D97-AF65-F5344CB8AC3E}">
        <p14:creationId xmlns:p14="http://schemas.microsoft.com/office/powerpoint/2010/main" val="2495849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want to make sure that I have access to this image” </a:t>
            </a:r>
            <a:r>
              <a:rPr lang="en-US" dirty="0" smtClean="0">
                <a:sym typeface="Wingdings" panose="05000000000000000000" pitchFamily="2" charset="2"/>
              </a:rPr>
              <a:t> Using </a:t>
            </a:r>
            <a:r>
              <a:rPr lang="en-US" dirty="0" err="1" smtClean="0">
                <a:sym typeface="Wingdings" panose="05000000000000000000" pitchFamily="2" charset="2"/>
              </a:rPr>
              <a:t>GitLab</a:t>
            </a:r>
            <a:r>
              <a:rPr lang="en-US" dirty="0" smtClean="0">
                <a:sym typeface="Wingdings" panose="05000000000000000000" pitchFamily="2" charset="2"/>
              </a:rPr>
              <a:t> Container Registry as an archive for OCI images</a:t>
            </a:r>
            <a:endParaRPr lang="en-US"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20</a:t>
            </a:fld>
            <a:endParaRPr lang="en-US"/>
          </a:p>
        </p:txBody>
      </p:sp>
      <p:sp>
        <p:nvSpPr>
          <p:cNvPr id="4" name="Content Placeholder 2"/>
          <p:cNvSpPr txBox="1">
            <a:spLocks/>
          </p:cNvSpPr>
          <p:nvPr/>
        </p:nvSpPr>
        <p:spPr>
          <a:xfrm>
            <a:off x="1036312" y="1183837"/>
            <a:ext cx="10664613" cy="365081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000" dirty="0" smtClean="0"/>
              <a:t>Working on a machine running Docker:</a:t>
            </a:r>
          </a:p>
          <a:p>
            <a:pPr lvl="1"/>
            <a:r>
              <a:rPr lang="en-US" sz="2000" dirty="0"/>
              <a:t> </a:t>
            </a:r>
            <a:r>
              <a:rPr lang="en-US" sz="2000" dirty="0" smtClean="0"/>
              <a:t>Pull Docker image</a:t>
            </a:r>
          </a:p>
          <a:p>
            <a:pPr lvl="2" indent="0">
              <a:buNone/>
            </a:pPr>
            <a:r>
              <a:rPr lang="en-US" sz="1600" b="1" dirty="0" smtClean="0">
                <a:latin typeface="Consolas" panose="020B0609020204030204" pitchFamily="49" charset="0"/>
              </a:rPr>
              <a:t>$ </a:t>
            </a:r>
            <a:r>
              <a:rPr lang="en-US" sz="1600" b="1" dirty="0" err="1" smtClean="0">
                <a:latin typeface="Consolas" panose="020B0609020204030204" pitchFamily="49" charset="0"/>
              </a:rPr>
              <a:t>docker</a:t>
            </a:r>
            <a:r>
              <a:rPr lang="en-US" sz="1600" b="1" dirty="0" smtClean="0">
                <a:latin typeface="Consolas" panose="020B0609020204030204" pitchFamily="49" charset="0"/>
              </a:rPr>
              <a:t> pull </a:t>
            </a:r>
            <a:r>
              <a:rPr lang="en-US" sz="1600" b="1" dirty="0" smtClean="0">
                <a:solidFill>
                  <a:srgbClr val="FF0000"/>
                </a:solidFill>
                <a:latin typeface="Consolas" panose="020B0609020204030204" pitchFamily="49" charset="0"/>
              </a:rPr>
              <a:t>centos:centos8</a:t>
            </a:r>
            <a:endParaRPr lang="en-US" sz="1600" dirty="0" smtClean="0">
              <a:solidFill>
                <a:srgbClr val="FF0000"/>
              </a:solidFill>
              <a:latin typeface="Consolas" panose="020B0609020204030204" pitchFamily="49" charset="0"/>
            </a:endParaRPr>
          </a:p>
          <a:p>
            <a:pPr lvl="1"/>
            <a:r>
              <a:rPr lang="en-US" sz="2000" dirty="0"/>
              <a:t> </a:t>
            </a:r>
            <a:r>
              <a:rPr lang="en-US" sz="2000" dirty="0" smtClean="0"/>
              <a:t>Tag Docker image</a:t>
            </a:r>
          </a:p>
          <a:p>
            <a:pPr lvl="2" indent="0">
              <a:buNone/>
            </a:pPr>
            <a:r>
              <a:rPr lang="en-US" sz="1600" b="1" dirty="0" smtClean="0">
                <a:latin typeface="Consolas" panose="020B0609020204030204" pitchFamily="49" charset="0"/>
              </a:rPr>
              <a:t>$ </a:t>
            </a:r>
            <a:r>
              <a:rPr lang="en-US" sz="1600" b="1" dirty="0" err="1" smtClean="0">
                <a:latin typeface="Consolas" panose="020B0609020204030204" pitchFamily="49" charset="0"/>
              </a:rPr>
              <a:t>docker</a:t>
            </a:r>
            <a:r>
              <a:rPr lang="en-US" sz="1600" b="1" dirty="0" smtClean="0">
                <a:latin typeface="Consolas" panose="020B0609020204030204" pitchFamily="49" charset="0"/>
              </a:rPr>
              <a:t> tag </a:t>
            </a:r>
            <a:r>
              <a:rPr lang="en-US" sz="1600" b="1" dirty="0" smtClean="0">
                <a:solidFill>
                  <a:srgbClr val="FF0000"/>
                </a:solidFill>
                <a:latin typeface="Consolas" panose="020B0609020204030204" pitchFamily="49" charset="0"/>
              </a:rPr>
              <a:t>centos:centos8</a:t>
            </a:r>
            <a:r>
              <a:rPr lang="en-US" sz="1600" b="1" dirty="0" smtClean="0">
                <a:latin typeface="Consolas" panose="020B0609020204030204" pitchFamily="49" charset="0"/>
              </a:rPr>
              <a:t> \ </a:t>
            </a:r>
            <a:r>
              <a:rPr lang="en-US" sz="1600" b="1" dirty="0" smtClean="0">
                <a:solidFill>
                  <a:srgbClr val="0070C0"/>
                </a:solidFill>
                <a:latin typeface="Consolas" panose="020B0609020204030204" pitchFamily="49" charset="0"/>
              </a:rPr>
              <a:t>git.biohpc.swmed.edu:5050/</a:t>
            </a:r>
            <a:r>
              <a:rPr lang="en-US" sz="1600" b="1" dirty="0" err="1" smtClean="0">
                <a:solidFill>
                  <a:srgbClr val="0070C0"/>
                </a:solidFill>
                <a:latin typeface="Consolas" panose="020B0609020204030204" pitchFamily="49" charset="0"/>
              </a:rPr>
              <a:t>example_group</a:t>
            </a:r>
            <a:r>
              <a:rPr lang="en-US" sz="1600" b="1" dirty="0" smtClean="0">
                <a:solidFill>
                  <a:srgbClr val="0070C0"/>
                </a:solidFill>
                <a:latin typeface="Consolas" panose="020B0609020204030204" pitchFamily="49" charset="0"/>
              </a:rPr>
              <a:t>/</a:t>
            </a:r>
            <a:r>
              <a:rPr lang="en-US" sz="1600" b="1" dirty="0" err="1" smtClean="0">
                <a:solidFill>
                  <a:srgbClr val="0070C0"/>
                </a:solidFill>
                <a:latin typeface="Consolas" panose="020B0609020204030204" pitchFamily="49" charset="0"/>
              </a:rPr>
              <a:t>example_repository</a:t>
            </a:r>
            <a:r>
              <a:rPr lang="en-US" sz="1600" b="1" dirty="0" smtClean="0">
                <a:solidFill>
                  <a:srgbClr val="0070C0"/>
                </a:solidFill>
                <a:latin typeface="Consolas" panose="020B0609020204030204" pitchFamily="49" charset="0"/>
              </a:rPr>
              <a:t>/centos:centos8</a:t>
            </a:r>
          </a:p>
          <a:p>
            <a:pPr lvl="1"/>
            <a:r>
              <a:rPr lang="en-US" sz="2000" dirty="0" smtClean="0"/>
              <a:t> Push new </a:t>
            </a:r>
            <a:r>
              <a:rPr lang="en-US" sz="2000" dirty="0" smtClean="0"/>
              <a:t>tag</a:t>
            </a:r>
            <a:endParaRPr lang="en-US" sz="2000" dirty="0"/>
          </a:p>
        </p:txBody>
      </p:sp>
      <p:sp>
        <p:nvSpPr>
          <p:cNvPr id="5" name="Rectangle 4"/>
          <p:cNvSpPr/>
          <p:nvPr/>
        </p:nvSpPr>
        <p:spPr>
          <a:xfrm>
            <a:off x="1463040" y="2289795"/>
            <a:ext cx="4685833" cy="449484"/>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a:t>
            </a:r>
            <a:r>
              <a:rPr lang="en-US" b="1" dirty="0" err="1">
                <a:latin typeface="Consolas" panose="020B0609020204030204" pitchFamily="49" charset="0"/>
              </a:rPr>
              <a:t>docker</a:t>
            </a:r>
            <a:r>
              <a:rPr lang="en-US" b="1" dirty="0">
                <a:latin typeface="Consolas" panose="020B0609020204030204" pitchFamily="49" charset="0"/>
              </a:rPr>
              <a:t> pull </a:t>
            </a:r>
            <a:r>
              <a:rPr lang="en-US" b="1" dirty="0">
                <a:solidFill>
                  <a:srgbClr val="FF0000"/>
                </a:solidFill>
                <a:latin typeface="Consolas" panose="020B0609020204030204" pitchFamily="49" charset="0"/>
              </a:rPr>
              <a:t>centos:centos8</a:t>
            </a:r>
          </a:p>
        </p:txBody>
      </p:sp>
      <p:sp>
        <p:nvSpPr>
          <p:cNvPr id="6" name="Rectangle 5"/>
          <p:cNvSpPr/>
          <p:nvPr/>
        </p:nvSpPr>
        <p:spPr>
          <a:xfrm>
            <a:off x="1427126" y="3303639"/>
            <a:ext cx="10309711" cy="719393"/>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a:t>
            </a:r>
            <a:r>
              <a:rPr lang="en-US" b="1" dirty="0" err="1">
                <a:latin typeface="Consolas" panose="020B0609020204030204" pitchFamily="49" charset="0"/>
              </a:rPr>
              <a:t>docker</a:t>
            </a:r>
            <a:r>
              <a:rPr lang="en-US" b="1" dirty="0">
                <a:latin typeface="Consolas" panose="020B0609020204030204" pitchFamily="49" charset="0"/>
              </a:rPr>
              <a:t> tag </a:t>
            </a:r>
            <a:r>
              <a:rPr lang="en-US" b="1" dirty="0">
                <a:solidFill>
                  <a:srgbClr val="FF0000"/>
                </a:solidFill>
                <a:latin typeface="Consolas" panose="020B0609020204030204" pitchFamily="49" charset="0"/>
              </a:rPr>
              <a:t>centos:centos8</a:t>
            </a:r>
            <a:r>
              <a:rPr lang="en-US" b="1" dirty="0">
                <a:latin typeface="Consolas" panose="020B0609020204030204" pitchFamily="49" charset="0"/>
              </a:rPr>
              <a:t> \ </a:t>
            </a:r>
            <a:r>
              <a:rPr lang="en-US" b="1" dirty="0">
                <a:solidFill>
                  <a:srgbClr val="00B0F0"/>
                </a:solidFill>
                <a:latin typeface="Consolas" panose="020B0609020204030204" pitchFamily="49" charset="0"/>
              </a:rPr>
              <a:t>git.biohpc.swmed.edu:5050/</a:t>
            </a:r>
            <a:r>
              <a:rPr lang="en-US" b="1" dirty="0" err="1">
                <a:solidFill>
                  <a:srgbClr val="00B0F0"/>
                </a:solidFill>
                <a:latin typeface="Consolas" panose="020B0609020204030204" pitchFamily="49" charset="0"/>
              </a:rPr>
              <a:t>example_group</a:t>
            </a:r>
            <a:r>
              <a:rPr lang="en-US" b="1" dirty="0">
                <a:solidFill>
                  <a:srgbClr val="00B0F0"/>
                </a:solidFill>
                <a:latin typeface="Consolas" panose="020B0609020204030204" pitchFamily="49" charset="0"/>
              </a:rPr>
              <a:t>/</a:t>
            </a:r>
            <a:r>
              <a:rPr lang="en-US" b="1" dirty="0" err="1">
                <a:solidFill>
                  <a:srgbClr val="00B0F0"/>
                </a:solidFill>
                <a:latin typeface="Consolas" panose="020B0609020204030204" pitchFamily="49" charset="0"/>
              </a:rPr>
              <a:t>example_repository</a:t>
            </a:r>
            <a:r>
              <a:rPr lang="en-US" b="1" dirty="0">
                <a:solidFill>
                  <a:srgbClr val="00B0F0"/>
                </a:solidFill>
                <a:latin typeface="Consolas" panose="020B0609020204030204" pitchFamily="49" charset="0"/>
              </a:rPr>
              <a:t>/centos:centos8</a:t>
            </a:r>
          </a:p>
        </p:txBody>
      </p:sp>
      <p:sp>
        <p:nvSpPr>
          <p:cNvPr id="7" name="Rectangle 6"/>
          <p:cNvSpPr/>
          <p:nvPr/>
        </p:nvSpPr>
        <p:spPr>
          <a:xfrm>
            <a:off x="1427125" y="4657140"/>
            <a:ext cx="10309711" cy="588980"/>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a:t>
            </a:r>
            <a:r>
              <a:rPr lang="en-US" b="1" dirty="0" err="1">
                <a:latin typeface="Consolas" panose="020B0609020204030204" pitchFamily="49" charset="0"/>
              </a:rPr>
              <a:t>docker</a:t>
            </a:r>
            <a:r>
              <a:rPr lang="en-US" b="1" dirty="0">
                <a:latin typeface="Consolas" panose="020B0609020204030204" pitchFamily="49" charset="0"/>
              </a:rPr>
              <a:t> </a:t>
            </a:r>
            <a:r>
              <a:rPr lang="en-US" b="1" dirty="0" smtClean="0">
                <a:latin typeface="Consolas" panose="020B0609020204030204" pitchFamily="49" charset="0"/>
              </a:rPr>
              <a:t>push \ </a:t>
            </a:r>
            <a:r>
              <a:rPr lang="en-US" b="1" dirty="0">
                <a:solidFill>
                  <a:srgbClr val="00B0F0"/>
                </a:solidFill>
                <a:latin typeface="Consolas" panose="020B0609020204030204" pitchFamily="49" charset="0"/>
              </a:rPr>
              <a:t>git.biohpc.swmed.edu:5050/</a:t>
            </a:r>
            <a:r>
              <a:rPr lang="en-US" b="1" dirty="0" err="1">
                <a:solidFill>
                  <a:srgbClr val="00B0F0"/>
                </a:solidFill>
                <a:latin typeface="Consolas" panose="020B0609020204030204" pitchFamily="49" charset="0"/>
              </a:rPr>
              <a:t>example_group</a:t>
            </a:r>
            <a:r>
              <a:rPr lang="en-US" b="1" dirty="0">
                <a:solidFill>
                  <a:srgbClr val="00B0F0"/>
                </a:solidFill>
                <a:latin typeface="Consolas" panose="020B0609020204030204" pitchFamily="49" charset="0"/>
              </a:rPr>
              <a:t>/</a:t>
            </a:r>
            <a:r>
              <a:rPr lang="en-US" b="1" dirty="0" err="1">
                <a:solidFill>
                  <a:srgbClr val="00B0F0"/>
                </a:solidFill>
                <a:latin typeface="Consolas" panose="020B0609020204030204" pitchFamily="49" charset="0"/>
              </a:rPr>
              <a:t>example_repository</a:t>
            </a:r>
            <a:r>
              <a:rPr lang="en-US" b="1" dirty="0">
                <a:solidFill>
                  <a:srgbClr val="00B0F0"/>
                </a:solidFill>
                <a:latin typeface="Consolas" panose="020B0609020204030204" pitchFamily="49" charset="0"/>
              </a:rPr>
              <a:t>/centos:centos8</a:t>
            </a:r>
          </a:p>
        </p:txBody>
      </p:sp>
      <p:sp>
        <p:nvSpPr>
          <p:cNvPr id="8" name="TextBox 7"/>
          <p:cNvSpPr txBox="1"/>
          <p:nvPr/>
        </p:nvSpPr>
        <p:spPr>
          <a:xfrm>
            <a:off x="6659920" y="2329871"/>
            <a:ext cx="4330353" cy="369332"/>
          </a:xfrm>
          <a:prstGeom prst="rect">
            <a:avLst/>
          </a:prstGeom>
          <a:noFill/>
          <a:ln>
            <a:solidFill>
              <a:schemeClr val="tx1"/>
            </a:solidFill>
          </a:ln>
        </p:spPr>
        <p:txBody>
          <a:bodyPr wrap="none" rtlCol="0">
            <a:spAutoFit/>
          </a:bodyPr>
          <a:lstStyle/>
          <a:p>
            <a:r>
              <a:rPr lang="en-US" b="1" dirty="0" smtClean="0"/>
              <a:t>Implicitly pulls from Docker Hub by default.</a:t>
            </a:r>
            <a:endParaRPr lang="en-US" b="1" dirty="0"/>
          </a:p>
        </p:txBody>
      </p:sp>
    </p:spTree>
    <p:extLst>
      <p:ext uri="{BB962C8B-B14F-4D97-AF65-F5344CB8AC3E}">
        <p14:creationId xmlns:p14="http://schemas.microsoft.com/office/powerpoint/2010/main" val="339554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“I want to use an image from this </a:t>
            </a:r>
            <a:r>
              <a:rPr lang="en-US" sz="1800" u="sng" dirty="0" smtClean="0"/>
              <a:t>public</a:t>
            </a:r>
            <a:r>
              <a:rPr lang="en-US" sz="1800" dirty="0" smtClean="0"/>
              <a:t> </a:t>
            </a:r>
            <a:r>
              <a:rPr lang="en-US" sz="1800" dirty="0" err="1" smtClean="0"/>
              <a:t>GitLab</a:t>
            </a:r>
            <a:r>
              <a:rPr lang="en-US" sz="1800" dirty="0" smtClean="0"/>
              <a:t> repository/registry, using Singularity”</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21</a:t>
            </a:fld>
            <a:endParaRPr lang="en-US"/>
          </a:p>
        </p:txBody>
      </p:sp>
      <p:sp>
        <p:nvSpPr>
          <p:cNvPr id="4" name="Content Placeholder 2"/>
          <p:cNvSpPr txBox="1">
            <a:spLocks/>
          </p:cNvSpPr>
          <p:nvPr/>
        </p:nvSpPr>
        <p:spPr>
          <a:xfrm>
            <a:off x="1036312" y="1183837"/>
            <a:ext cx="10664613" cy="365081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000" dirty="0" smtClean="0"/>
              <a:t>Working on any BioHPC system:</a:t>
            </a:r>
          </a:p>
          <a:p>
            <a:r>
              <a:rPr lang="en-US" sz="1800" dirty="0"/>
              <a:t> </a:t>
            </a:r>
            <a:r>
              <a:rPr lang="en-US" sz="1800" dirty="0" smtClean="0"/>
              <a:t>(Choice 1) Run the image directly, implicitly pulling and caching it. Note the use of </a:t>
            </a:r>
            <a:r>
              <a:rPr lang="en-US" sz="1800" b="1" dirty="0" smtClean="0"/>
              <a:t>docker://</a:t>
            </a:r>
            <a:endParaRPr lang="en-US" sz="1800" dirty="0" smtClean="0"/>
          </a:p>
          <a:p>
            <a:pPr lvl="1" indent="0">
              <a:buNone/>
            </a:pPr>
            <a:r>
              <a:rPr lang="en-US" sz="1600" b="1" dirty="0" smtClean="0">
                <a:latin typeface="Consolas" panose="020B0609020204030204" pitchFamily="49" charset="0"/>
              </a:rPr>
              <a:t>$ singularity run \ docker://</a:t>
            </a:r>
            <a:r>
              <a:rPr lang="en-US" sz="1600" b="1" dirty="0" smtClean="0">
                <a:solidFill>
                  <a:srgbClr val="0070C0"/>
                </a:solidFill>
                <a:latin typeface="Consolas" panose="020B0609020204030204" pitchFamily="49" charset="0"/>
              </a:rPr>
              <a:t>git.biohpc.swmed.edu:5050/example_group/example_repository/centos:centos8</a:t>
            </a:r>
            <a:endParaRPr lang="en-US" sz="1600" dirty="0" smtClean="0">
              <a:solidFill>
                <a:srgbClr val="0070C0"/>
              </a:solidFill>
              <a:latin typeface="Consolas" panose="020B0609020204030204" pitchFamily="49" charset="0"/>
            </a:endParaRPr>
          </a:p>
          <a:p>
            <a:r>
              <a:rPr lang="en-US" sz="1800" dirty="0" smtClean="0"/>
              <a:t>(Choice 2) pull and run</a:t>
            </a:r>
            <a:r>
              <a:rPr lang="en-US" sz="1800" dirty="0" smtClean="0"/>
              <a:t>:</a:t>
            </a:r>
            <a:endParaRPr lang="en-US" sz="1600" dirty="0">
              <a:solidFill>
                <a:srgbClr val="00B050"/>
              </a:solidFill>
              <a:latin typeface="Consolas" panose="020B0609020204030204" pitchFamily="49" charset="0"/>
            </a:endParaRPr>
          </a:p>
        </p:txBody>
      </p:sp>
      <p:sp>
        <p:nvSpPr>
          <p:cNvPr id="6" name="Rectangle 5"/>
          <p:cNvSpPr/>
          <p:nvPr/>
        </p:nvSpPr>
        <p:spPr>
          <a:xfrm>
            <a:off x="1281261" y="2191543"/>
            <a:ext cx="10601442" cy="914400"/>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singularity run \ docker://</a:t>
            </a:r>
            <a:r>
              <a:rPr lang="en-US" b="1" dirty="0">
                <a:solidFill>
                  <a:srgbClr val="00B0F0"/>
                </a:solidFill>
                <a:latin typeface="Consolas" panose="020B0609020204030204" pitchFamily="49" charset="0"/>
              </a:rPr>
              <a:t>git.biohpc.swmed.edu:5050/example_group/example_repository/centos:centos8</a:t>
            </a:r>
          </a:p>
        </p:txBody>
      </p:sp>
      <p:sp>
        <p:nvSpPr>
          <p:cNvPr id="7" name="Rectangle 6"/>
          <p:cNvSpPr/>
          <p:nvPr/>
        </p:nvSpPr>
        <p:spPr>
          <a:xfrm>
            <a:off x="1281261" y="3524550"/>
            <a:ext cx="10601442" cy="1178198"/>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singularity pull </a:t>
            </a:r>
            <a:r>
              <a:rPr lang="en-US" b="1" dirty="0">
                <a:solidFill>
                  <a:srgbClr val="92D050"/>
                </a:solidFill>
                <a:latin typeface="Consolas" panose="020B0609020204030204" pitchFamily="49" charset="0"/>
              </a:rPr>
              <a:t>local_centos8.sif</a:t>
            </a:r>
            <a:r>
              <a:rPr lang="en-US" b="1" dirty="0">
                <a:latin typeface="Consolas" panose="020B0609020204030204" pitchFamily="49" charset="0"/>
              </a:rPr>
              <a:t> \ docker://</a:t>
            </a:r>
            <a:r>
              <a:rPr lang="en-US" b="1" dirty="0">
                <a:solidFill>
                  <a:srgbClr val="00B0F0"/>
                </a:solidFill>
                <a:latin typeface="Consolas" panose="020B0609020204030204" pitchFamily="49" charset="0"/>
              </a:rPr>
              <a:t>git.biohpc.swmed.edu:5050/example_group/example_repository/centos:centos8</a:t>
            </a:r>
          </a:p>
          <a:p>
            <a:pPr indent="0">
              <a:buNone/>
            </a:pPr>
            <a:r>
              <a:rPr lang="en-US" b="1" dirty="0">
                <a:latin typeface="Consolas" panose="020B0609020204030204" pitchFamily="49" charset="0"/>
              </a:rPr>
              <a:t>$ singularity run </a:t>
            </a:r>
            <a:r>
              <a:rPr lang="en-US" b="1" dirty="0">
                <a:solidFill>
                  <a:srgbClr val="92D050"/>
                </a:solidFill>
                <a:latin typeface="Consolas" panose="020B0609020204030204" pitchFamily="49" charset="0"/>
              </a:rPr>
              <a:t>local_centos8.sif</a:t>
            </a:r>
          </a:p>
        </p:txBody>
      </p:sp>
      <p:sp>
        <p:nvSpPr>
          <p:cNvPr id="8" name="TextBox 7"/>
          <p:cNvSpPr txBox="1"/>
          <p:nvPr/>
        </p:nvSpPr>
        <p:spPr>
          <a:xfrm>
            <a:off x="1875995" y="5175902"/>
            <a:ext cx="8768426" cy="461665"/>
          </a:xfrm>
          <a:prstGeom prst="rect">
            <a:avLst/>
          </a:prstGeom>
          <a:noFill/>
          <a:ln w="38100">
            <a:solidFill>
              <a:srgbClr val="FF0000"/>
            </a:solidFill>
          </a:ln>
        </p:spPr>
        <p:txBody>
          <a:bodyPr wrap="none" rtlCol="0">
            <a:spAutoFit/>
          </a:bodyPr>
          <a:lstStyle/>
          <a:p>
            <a:r>
              <a:rPr lang="en-US" sz="2400" dirty="0" smtClean="0"/>
              <a:t>If a </a:t>
            </a:r>
            <a:r>
              <a:rPr lang="en-US" sz="2400" dirty="0" err="1" smtClean="0"/>
              <a:t>GitLab</a:t>
            </a:r>
            <a:r>
              <a:rPr lang="en-US" sz="2400" dirty="0" smtClean="0"/>
              <a:t> repository is public, </a:t>
            </a:r>
            <a:r>
              <a:rPr lang="en-US" sz="2400" b="1" u="sng" dirty="0" smtClean="0"/>
              <a:t>so is its container registry, if enabled.</a:t>
            </a:r>
            <a:endParaRPr lang="en-US" sz="2400" dirty="0"/>
          </a:p>
        </p:txBody>
      </p:sp>
    </p:spTree>
    <p:extLst>
      <p:ext uri="{BB962C8B-B14F-4D97-AF65-F5344CB8AC3E}">
        <p14:creationId xmlns:p14="http://schemas.microsoft.com/office/powerpoint/2010/main" val="3434041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“I want to use an image from this </a:t>
            </a:r>
            <a:r>
              <a:rPr lang="en-US" sz="1800" u="sng" dirty="0" smtClean="0"/>
              <a:t>private</a:t>
            </a:r>
            <a:r>
              <a:rPr lang="en-US" sz="1800" dirty="0" smtClean="0"/>
              <a:t> </a:t>
            </a:r>
            <a:r>
              <a:rPr lang="en-US" sz="1800" dirty="0" err="1" smtClean="0"/>
              <a:t>GitLab</a:t>
            </a:r>
            <a:r>
              <a:rPr lang="en-US" sz="1800" dirty="0" smtClean="0"/>
              <a:t> repository/registry, using Singularity”</a:t>
            </a:r>
            <a:endParaRPr lang="en-US"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22</a:t>
            </a:fld>
            <a:endParaRPr lang="en-US"/>
          </a:p>
        </p:txBody>
      </p:sp>
      <p:sp>
        <p:nvSpPr>
          <p:cNvPr id="4" name="Content Placeholder 2"/>
          <p:cNvSpPr txBox="1">
            <a:spLocks/>
          </p:cNvSpPr>
          <p:nvPr/>
        </p:nvSpPr>
        <p:spPr>
          <a:xfrm>
            <a:off x="1036312" y="1183837"/>
            <a:ext cx="10664613" cy="365081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indent="0">
              <a:buNone/>
            </a:pPr>
            <a:r>
              <a:rPr lang="en-US" sz="1800" b="1" dirty="0" smtClean="0">
                <a:latin typeface="Consolas" panose="020B0609020204030204" pitchFamily="49" charset="0"/>
              </a:rPr>
              <a:t>$ singularity pull </a:t>
            </a:r>
            <a:r>
              <a:rPr lang="en-US" sz="1800" b="1" dirty="0" err="1" smtClean="0">
                <a:latin typeface="Consolas" panose="020B0609020204030204" pitchFamily="49" charset="0"/>
              </a:rPr>
              <a:t>local_base.sif</a:t>
            </a:r>
            <a:r>
              <a:rPr lang="en-US" sz="1800" b="1" dirty="0" smtClean="0">
                <a:latin typeface="Consolas" panose="020B0609020204030204" pitchFamily="49" charset="0"/>
              </a:rPr>
              <a:t> \ docker://</a:t>
            </a:r>
            <a:r>
              <a:rPr lang="en-US" sz="1800" b="1" dirty="0">
                <a:solidFill>
                  <a:srgbClr val="0070C0"/>
                </a:solidFill>
                <a:latin typeface="Consolas" panose="020B0609020204030204" pitchFamily="49" charset="0"/>
              </a:rPr>
              <a:t>git.biohpc.swmed.edu:5050/example_group/example_repository/centos:centos8</a:t>
            </a:r>
            <a:endParaRPr lang="en-US" sz="1800" dirty="0">
              <a:solidFill>
                <a:srgbClr val="0070C0"/>
              </a:solidFill>
              <a:latin typeface="Consolas" panose="020B0609020204030204" pitchFamily="49" charset="0"/>
            </a:endParaRPr>
          </a:p>
          <a:p>
            <a:pPr indent="0">
              <a:buNone/>
            </a:pPr>
            <a:r>
              <a:rPr lang="en-US" sz="2000" dirty="0" smtClean="0">
                <a:latin typeface="Consolas" panose="020B0609020204030204" pitchFamily="49" charset="0"/>
              </a:rPr>
              <a:t> </a:t>
            </a:r>
            <a:r>
              <a:rPr lang="en-US" sz="2000" dirty="0" smtClean="0"/>
              <a:t>will fail with 403 (forbidden</a:t>
            </a:r>
            <a:r>
              <a:rPr lang="en-US" sz="2000" dirty="0" smtClean="0"/>
              <a:t>), because you haven’t logged in yet.</a:t>
            </a:r>
            <a:endParaRPr lang="en-US" sz="2000" b="1" dirty="0" smtClean="0"/>
          </a:p>
          <a:p>
            <a:r>
              <a:rPr lang="en-US" sz="2000" dirty="0" smtClean="0"/>
              <a:t>Interactive </a:t>
            </a:r>
            <a:r>
              <a:rPr lang="en-US" sz="2000" dirty="0" smtClean="0"/>
              <a:t>:</a:t>
            </a:r>
            <a:endParaRPr lang="en-US" sz="2000" dirty="0"/>
          </a:p>
          <a:p>
            <a:pPr indent="0">
              <a:buNone/>
            </a:pPr>
            <a:r>
              <a:rPr lang="en-US" sz="1800" b="1" dirty="0" smtClean="0">
                <a:latin typeface="Consolas" panose="020B0609020204030204" pitchFamily="49" charset="0"/>
              </a:rPr>
              <a:t>$ singularity pull --</a:t>
            </a:r>
            <a:r>
              <a:rPr lang="en-US" sz="1800" b="1" dirty="0" err="1" smtClean="0">
                <a:latin typeface="Consolas" panose="020B0609020204030204" pitchFamily="49" charset="0"/>
              </a:rPr>
              <a:t>docker</a:t>
            </a:r>
            <a:r>
              <a:rPr lang="en-US" sz="1800" b="1" dirty="0" smtClean="0">
                <a:latin typeface="Consolas" panose="020B0609020204030204" pitchFamily="49" charset="0"/>
              </a:rPr>
              <a:t>-login </a:t>
            </a:r>
            <a:r>
              <a:rPr lang="en-US" sz="1800" b="1" dirty="0" err="1" smtClean="0">
                <a:solidFill>
                  <a:srgbClr val="00B050"/>
                </a:solidFill>
                <a:latin typeface="Consolas" panose="020B0609020204030204" pitchFamily="49" charset="0"/>
              </a:rPr>
              <a:t>local_base.sif</a:t>
            </a:r>
            <a:r>
              <a:rPr lang="en-US" sz="1800" b="1" dirty="0" smtClean="0">
                <a:latin typeface="Consolas" panose="020B0609020204030204" pitchFamily="49" charset="0"/>
              </a:rPr>
              <a:t> \ docker://</a:t>
            </a:r>
            <a:r>
              <a:rPr lang="en-US" sz="1800" b="1" dirty="0" smtClean="0">
                <a:solidFill>
                  <a:srgbClr val="0070C0"/>
                </a:solidFill>
                <a:latin typeface="Consolas" panose="020B0609020204030204" pitchFamily="49" charset="0"/>
              </a:rPr>
              <a:t>git.biohpc.swmed.edu:5050/example_group/example_repository/centos:centos8</a:t>
            </a:r>
          </a:p>
          <a:p>
            <a:r>
              <a:rPr lang="en-US" sz="2000" dirty="0" smtClean="0"/>
              <a:t>Programmatic :</a:t>
            </a:r>
            <a:endParaRPr lang="en-US" sz="1800" dirty="0">
              <a:solidFill>
                <a:srgbClr val="0070C0"/>
              </a:solidFill>
              <a:latin typeface="Consolas" panose="020B0609020204030204" pitchFamily="49" charset="0"/>
            </a:endParaRPr>
          </a:p>
        </p:txBody>
      </p:sp>
      <p:sp>
        <p:nvSpPr>
          <p:cNvPr id="5" name="Rectangle 4"/>
          <p:cNvSpPr/>
          <p:nvPr/>
        </p:nvSpPr>
        <p:spPr>
          <a:xfrm>
            <a:off x="1036312" y="1183837"/>
            <a:ext cx="10601442" cy="914400"/>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singularity pull </a:t>
            </a:r>
            <a:r>
              <a:rPr lang="en-US" b="1" dirty="0" err="1">
                <a:latin typeface="Consolas" panose="020B0609020204030204" pitchFamily="49" charset="0"/>
              </a:rPr>
              <a:t>local_base.sif</a:t>
            </a:r>
            <a:r>
              <a:rPr lang="en-US" b="1" dirty="0">
                <a:latin typeface="Consolas" panose="020B0609020204030204" pitchFamily="49" charset="0"/>
              </a:rPr>
              <a:t> \ docker://</a:t>
            </a:r>
            <a:r>
              <a:rPr lang="en-US" b="1" dirty="0">
                <a:solidFill>
                  <a:srgbClr val="00B0F0"/>
                </a:solidFill>
                <a:latin typeface="Consolas" panose="020B0609020204030204" pitchFamily="49" charset="0"/>
              </a:rPr>
              <a:t>git.biohpc.swmed.edu:5050/example_group/example_repository/centos:centos8</a:t>
            </a:r>
            <a:endParaRPr lang="en-US" dirty="0">
              <a:solidFill>
                <a:srgbClr val="00B0F0"/>
              </a:solidFill>
              <a:latin typeface="Consolas" panose="020B0609020204030204" pitchFamily="49" charset="0"/>
            </a:endParaRPr>
          </a:p>
        </p:txBody>
      </p:sp>
      <p:sp>
        <p:nvSpPr>
          <p:cNvPr id="6" name="Rectangle 5"/>
          <p:cNvSpPr/>
          <p:nvPr/>
        </p:nvSpPr>
        <p:spPr>
          <a:xfrm>
            <a:off x="1036312" y="3167862"/>
            <a:ext cx="10601442" cy="914400"/>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singularity pull --</a:t>
            </a:r>
            <a:r>
              <a:rPr lang="en-US" b="1" dirty="0" err="1">
                <a:latin typeface="Consolas" panose="020B0609020204030204" pitchFamily="49" charset="0"/>
              </a:rPr>
              <a:t>docker</a:t>
            </a:r>
            <a:r>
              <a:rPr lang="en-US" b="1" dirty="0">
                <a:latin typeface="Consolas" panose="020B0609020204030204" pitchFamily="49" charset="0"/>
              </a:rPr>
              <a:t>-login </a:t>
            </a:r>
            <a:r>
              <a:rPr lang="en-US" b="1" dirty="0" err="1">
                <a:solidFill>
                  <a:srgbClr val="00B050"/>
                </a:solidFill>
                <a:latin typeface="Consolas" panose="020B0609020204030204" pitchFamily="49" charset="0"/>
              </a:rPr>
              <a:t>local_base.sif</a:t>
            </a:r>
            <a:r>
              <a:rPr lang="en-US" b="1" dirty="0">
                <a:latin typeface="Consolas" panose="020B0609020204030204" pitchFamily="49" charset="0"/>
              </a:rPr>
              <a:t> \ docker://</a:t>
            </a:r>
            <a:r>
              <a:rPr lang="en-US" b="1" dirty="0">
                <a:solidFill>
                  <a:srgbClr val="00B0F0"/>
                </a:solidFill>
                <a:latin typeface="Consolas" panose="020B0609020204030204" pitchFamily="49" charset="0"/>
              </a:rPr>
              <a:t>git.biohpc.swmed.edu:5050/example_group/example_repository/centos:centos8</a:t>
            </a:r>
          </a:p>
        </p:txBody>
      </p:sp>
      <p:sp>
        <p:nvSpPr>
          <p:cNvPr id="7" name="Rectangle 6"/>
          <p:cNvSpPr/>
          <p:nvPr/>
        </p:nvSpPr>
        <p:spPr>
          <a:xfrm>
            <a:off x="1077228" y="4556003"/>
            <a:ext cx="11009508" cy="1415589"/>
          </a:xfrm>
          <a:prstGeom prst="rect">
            <a:avLst/>
          </a:prstGeom>
          <a:solidFill>
            <a:schemeClr val="tx1">
              <a:lumMod val="75000"/>
              <a:lumOff val="2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indent="0">
              <a:buNone/>
            </a:pPr>
            <a:r>
              <a:rPr lang="en-US" b="1" dirty="0">
                <a:latin typeface="Consolas" panose="020B0609020204030204" pitchFamily="49" charset="0"/>
              </a:rPr>
              <a:t>$ export SINGULARITY_DOCKER_USERNAME=“</a:t>
            </a:r>
            <a:r>
              <a:rPr lang="en-US" b="1" dirty="0" err="1">
                <a:latin typeface="Consolas" panose="020B0609020204030204" pitchFamily="49" charset="0"/>
              </a:rPr>
              <a:t>Test_Tok</a:t>
            </a:r>
            <a:r>
              <a:rPr lang="en-US" b="1" dirty="0">
                <a:latin typeface="Consolas" panose="020B0609020204030204" pitchFamily="49" charset="0"/>
              </a:rPr>
              <a:t>” </a:t>
            </a:r>
          </a:p>
          <a:p>
            <a:pPr indent="0">
              <a:buNone/>
            </a:pPr>
            <a:r>
              <a:rPr lang="en-US" b="1" dirty="0">
                <a:latin typeface="Consolas" panose="020B0609020204030204" pitchFamily="49" charset="0"/>
              </a:rPr>
              <a:t>$ export SINGULARITY_DOCKER_PASSWORD=“</a:t>
            </a:r>
            <a:r>
              <a:rPr lang="it-IT" b="1" dirty="0">
                <a:latin typeface="Consolas" panose="020B0609020204030204" pitchFamily="49" charset="0"/>
              </a:rPr>
              <a:t>zH_AQRxrnesN8UEgzNop</a:t>
            </a:r>
            <a:r>
              <a:rPr lang="en-US" b="1" dirty="0">
                <a:latin typeface="Consolas" panose="020B0609020204030204" pitchFamily="49" charset="0"/>
              </a:rPr>
              <a:t>”</a:t>
            </a:r>
          </a:p>
          <a:p>
            <a:pPr indent="0">
              <a:buNone/>
            </a:pPr>
            <a:r>
              <a:rPr lang="en-US" b="1" dirty="0">
                <a:latin typeface="Consolas" panose="020B0609020204030204" pitchFamily="49" charset="0"/>
              </a:rPr>
              <a:t>$ singularity pull </a:t>
            </a:r>
            <a:r>
              <a:rPr lang="en-US" b="1" dirty="0" smtClean="0">
                <a:latin typeface="Consolas" panose="020B0609020204030204" pitchFamily="49" charset="0"/>
              </a:rPr>
              <a:t>\ docker://</a:t>
            </a:r>
            <a:r>
              <a:rPr lang="en-US" b="1" dirty="0" smtClean="0">
                <a:solidFill>
                  <a:srgbClr val="00B0F0"/>
                </a:solidFill>
                <a:latin typeface="Consolas" panose="020B0609020204030204" pitchFamily="49" charset="0"/>
              </a:rPr>
              <a:t>git.biohpc.swmed.edu:5050/example_group/example_repository/centos:centos8</a:t>
            </a:r>
            <a:endParaRPr lang="en-US" b="1" dirty="0">
              <a:latin typeface="Consolas" panose="020B0609020204030204" pitchFamily="49" charset="0"/>
            </a:endParaRPr>
          </a:p>
        </p:txBody>
      </p:sp>
    </p:spTree>
    <p:extLst>
      <p:ext uri="{BB962C8B-B14F-4D97-AF65-F5344CB8AC3E}">
        <p14:creationId xmlns:p14="http://schemas.microsoft.com/office/powerpoint/2010/main" val="43166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Further Resources</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23</a:t>
            </a:fld>
            <a:endParaRPr lang="en-US"/>
          </a:p>
        </p:txBody>
      </p:sp>
      <p:sp>
        <p:nvSpPr>
          <p:cNvPr id="5" name="Content Placeholder 2"/>
          <p:cNvSpPr txBox="1">
            <a:spLocks/>
          </p:cNvSpPr>
          <p:nvPr/>
        </p:nvSpPr>
        <p:spPr>
          <a:xfrm>
            <a:off x="751832" y="980637"/>
            <a:ext cx="10664613" cy="365081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800" u="sng" dirty="0" err="1" smtClean="0"/>
              <a:t>GitLab</a:t>
            </a:r>
            <a:r>
              <a:rPr lang="en-US" sz="1800" u="sng" dirty="0" smtClean="0"/>
              <a:t> </a:t>
            </a:r>
            <a:r>
              <a:rPr lang="en-US" sz="1800" u="sng" dirty="0" smtClean="0"/>
              <a:t>Registry (Our current version of </a:t>
            </a:r>
            <a:r>
              <a:rPr lang="en-US" sz="1800" u="sng" dirty="0" err="1" smtClean="0"/>
              <a:t>GitLab</a:t>
            </a:r>
            <a:r>
              <a:rPr lang="en-US" sz="1800" u="sng" dirty="0" smtClean="0"/>
              <a:t> is 13.12)</a:t>
            </a:r>
          </a:p>
          <a:p>
            <a:pPr lvl="1"/>
            <a:r>
              <a:rPr lang="en-US" sz="1600" dirty="0" smtClean="0"/>
              <a:t>General usage: </a:t>
            </a:r>
            <a:r>
              <a:rPr lang="en-US" sz="1600" dirty="0" smtClean="0">
                <a:hlinkClick r:id="rId2"/>
              </a:rPr>
              <a:t>https://docs.gitlab.com/13.12/ee/user/packages/container_registry/index.html</a:t>
            </a:r>
            <a:endParaRPr lang="en-US" sz="1800" dirty="0" smtClean="0"/>
          </a:p>
          <a:p>
            <a:r>
              <a:rPr lang="en-US" sz="1800" u="sng" dirty="0" smtClean="0"/>
              <a:t>Docker</a:t>
            </a:r>
            <a:r>
              <a:rPr lang="en-US" sz="1800" dirty="0" smtClean="0"/>
              <a:t> </a:t>
            </a:r>
          </a:p>
          <a:p>
            <a:pPr lvl="1"/>
            <a:r>
              <a:rPr lang="en-US" sz="1600" dirty="0" smtClean="0"/>
              <a:t>Command line: </a:t>
            </a:r>
            <a:r>
              <a:rPr lang="en-US" sz="1600" dirty="0" smtClean="0">
                <a:hlinkClick r:id="rId3"/>
              </a:rPr>
              <a:t>https</a:t>
            </a:r>
            <a:r>
              <a:rPr lang="en-US" sz="1600" dirty="0">
                <a:hlinkClick r:id="rId3"/>
              </a:rPr>
              <a:t>://docs.docker.com/engine/reference/commandline/cli</a:t>
            </a:r>
            <a:r>
              <a:rPr lang="en-US" sz="1600" dirty="0" smtClean="0">
                <a:hlinkClick r:id="rId3"/>
              </a:rPr>
              <a:t>/</a:t>
            </a:r>
            <a:r>
              <a:rPr lang="en-US" sz="1600" dirty="0" smtClean="0"/>
              <a:t> </a:t>
            </a:r>
          </a:p>
          <a:p>
            <a:r>
              <a:rPr lang="en-US" sz="1800" u="sng" dirty="0" smtClean="0"/>
              <a:t>Singularity</a:t>
            </a:r>
          </a:p>
          <a:p>
            <a:pPr lvl="1"/>
            <a:r>
              <a:rPr lang="en-US" sz="1600" dirty="0"/>
              <a:t>Quick Start: </a:t>
            </a:r>
            <a:r>
              <a:rPr lang="en-US" sz="1600" dirty="0">
                <a:hlinkClick r:id="rId4"/>
              </a:rPr>
              <a:t>https://</a:t>
            </a:r>
            <a:r>
              <a:rPr lang="en-US" sz="1600" dirty="0" smtClean="0">
                <a:hlinkClick r:id="rId4"/>
              </a:rPr>
              <a:t>sylabs.io/guides/3.0/user-guide/quick_start.html</a:t>
            </a:r>
            <a:r>
              <a:rPr lang="en-US" sz="1600" dirty="0" smtClean="0"/>
              <a:t> </a:t>
            </a:r>
          </a:p>
          <a:p>
            <a:pPr lvl="1"/>
            <a:r>
              <a:rPr lang="en-US" sz="1600" dirty="0" smtClean="0"/>
              <a:t>Compatibility with Docker </a:t>
            </a:r>
            <a:r>
              <a:rPr lang="en-US" sz="1600" dirty="0" smtClean="0">
                <a:hlinkClick r:id="rId5"/>
              </a:rPr>
              <a:t>https</a:t>
            </a:r>
            <a:r>
              <a:rPr lang="en-US" sz="1600" dirty="0">
                <a:hlinkClick r:id="rId5"/>
              </a:rPr>
              <a:t>://</a:t>
            </a:r>
            <a:r>
              <a:rPr lang="en-US" sz="1600" dirty="0" smtClean="0">
                <a:hlinkClick r:id="rId5"/>
              </a:rPr>
              <a:t>sylabs.io/guides/3.0/user-guide/singularity_and_docker.html</a:t>
            </a:r>
            <a:endParaRPr lang="en-US" sz="1800" dirty="0"/>
          </a:p>
          <a:p>
            <a:r>
              <a:rPr lang="en-US" sz="1800" u="sng" dirty="0" smtClean="0"/>
              <a:t>BioHPC</a:t>
            </a:r>
            <a:r>
              <a:rPr lang="en-US" sz="1800" dirty="0" smtClean="0"/>
              <a:t>  </a:t>
            </a:r>
            <a:endParaRPr lang="en-US" sz="1800" dirty="0"/>
          </a:p>
          <a:p>
            <a:pPr lvl="1"/>
            <a:r>
              <a:rPr lang="en-US" sz="1600" dirty="0" smtClean="0"/>
              <a:t>Singularity </a:t>
            </a:r>
            <a:r>
              <a:rPr lang="en-US" sz="1600" dirty="0"/>
              <a:t>on BioHPC: </a:t>
            </a:r>
            <a:r>
              <a:rPr lang="en-US" sz="1600" dirty="0">
                <a:hlinkClick r:id="rId6"/>
              </a:rPr>
              <a:t>https://portal.biohpc.swmed.edu/content/guides/singularity-containers-biohpc</a:t>
            </a:r>
            <a:r>
              <a:rPr lang="en-US" sz="1600" dirty="0" smtClean="0">
                <a:hlinkClick r:id="rId6"/>
              </a:rPr>
              <a:t>/</a:t>
            </a:r>
            <a:endParaRPr lang="en-US" sz="1600" dirty="0" smtClean="0"/>
          </a:p>
          <a:p>
            <a:pPr lvl="1"/>
            <a:r>
              <a:rPr lang="en-US" sz="1600" dirty="0"/>
              <a:t>Training Slides: </a:t>
            </a:r>
            <a:r>
              <a:rPr lang="en-US" sz="1600" dirty="0">
                <a:hlinkClick r:id="rId7"/>
              </a:rPr>
              <a:t>https://portal.biohpc.swmed.edu/content/training/training-slides</a:t>
            </a:r>
            <a:r>
              <a:rPr lang="en-US" sz="1600" dirty="0" smtClean="0">
                <a:hlinkClick r:id="rId7"/>
              </a:rPr>
              <a:t>/</a:t>
            </a:r>
            <a:r>
              <a:rPr lang="en-US" sz="1600" dirty="0" smtClean="0"/>
              <a:t>  </a:t>
            </a:r>
            <a:endParaRPr lang="en-US" sz="1600" dirty="0"/>
          </a:p>
        </p:txBody>
      </p:sp>
    </p:spTree>
    <p:extLst>
      <p:ext uri="{BB962C8B-B14F-4D97-AF65-F5344CB8AC3E}">
        <p14:creationId xmlns:p14="http://schemas.microsoft.com/office/powerpoint/2010/main" val="226235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What is a container? Why use containers at </a:t>
            </a:r>
            <a:r>
              <a:rPr lang="en-US" sz="1800" dirty="0" smtClean="0"/>
              <a:t>all when virtual machines (VMs) exist?</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3</a:t>
            </a:fld>
            <a:endParaRPr lang="en-US"/>
          </a:p>
        </p:txBody>
      </p:sp>
      <p:sp>
        <p:nvSpPr>
          <p:cNvPr id="4" name="Content Placeholder 2"/>
          <p:cNvSpPr txBox="1">
            <a:spLocks/>
          </p:cNvSpPr>
          <p:nvPr/>
        </p:nvSpPr>
        <p:spPr>
          <a:xfrm>
            <a:off x="1036313" y="1183837"/>
            <a:ext cx="7692052" cy="4951492"/>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800" b="1" dirty="0"/>
              <a:t> Containers are a software technology which </a:t>
            </a:r>
            <a:r>
              <a:rPr lang="en-US" sz="1800" b="1" i="1" dirty="0"/>
              <a:t>contain</a:t>
            </a:r>
            <a:r>
              <a:rPr lang="en-US" sz="1800" b="1" dirty="0"/>
              <a:t> a computational environment.</a:t>
            </a:r>
          </a:p>
          <a:p>
            <a:pPr lvl="2">
              <a:lnSpc>
                <a:spcPct val="100000"/>
              </a:lnSpc>
              <a:buFont typeface="Arial" panose="020B0604020202020204" pitchFamily="34" charset="0"/>
              <a:buChar char="•"/>
            </a:pPr>
            <a:r>
              <a:rPr lang="en-US" sz="1800" dirty="0"/>
              <a:t>Binaries </a:t>
            </a:r>
            <a:r>
              <a:rPr lang="en-US" sz="1800" dirty="0" smtClean="0"/>
              <a:t>and executables</a:t>
            </a:r>
            <a:endParaRPr lang="en-US" sz="1800" dirty="0"/>
          </a:p>
          <a:p>
            <a:pPr lvl="2">
              <a:lnSpc>
                <a:spcPct val="100000"/>
              </a:lnSpc>
              <a:buFont typeface="Arial" panose="020B0604020202020204" pitchFamily="34" charset="0"/>
              <a:buChar char="•"/>
            </a:pPr>
            <a:r>
              <a:rPr lang="en-US" sz="1800" dirty="0"/>
              <a:t>Libraries</a:t>
            </a:r>
          </a:p>
          <a:p>
            <a:pPr lvl="2">
              <a:lnSpc>
                <a:spcPct val="100000"/>
              </a:lnSpc>
              <a:buFont typeface="Arial" panose="020B0604020202020204" pitchFamily="34" charset="0"/>
              <a:buChar char="•"/>
            </a:pPr>
            <a:r>
              <a:rPr lang="en-US" sz="1800" dirty="0"/>
              <a:t>Dependencies in general </a:t>
            </a:r>
          </a:p>
          <a:p>
            <a:r>
              <a:rPr lang="en-US" sz="1800" b="1" dirty="0"/>
              <a:t> </a:t>
            </a:r>
            <a:r>
              <a:rPr lang="en-US" sz="1800" b="1" dirty="0" smtClean="0"/>
              <a:t>Containers are best </a:t>
            </a:r>
            <a:r>
              <a:rPr lang="en-US" sz="1800" b="1" dirty="0" smtClean="0"/>
              <a:t>for when you need…</a:t>
            </a:r>
            <a:endParaRPr lang="en-US" sz="1800" b="1" dirty="0" smtClean="0"/>
          </a:p>
          <a:p>
            <a:pPr lvl="1"/>
            <a:r>
              <a:rPr lang="en-US" sz="1800" dirty="0" smtClean="0"/>
              <a:t>Single-task </a:t>
            </a:r>
            <a:r>
              <a:rPr lang="en-US" sz="1800" dirty="0" smtClean="0"/>
              <a:t>applications with </a:t>
            </a:r>
            <a:r>
              <a:rPr lang="en-US" sz="1800" dirty="0" smtClean="0"/>
              <a:t>short lifetimes</a:t>
            </a:r>
          </a:p>
          <a:p>
            <a:r>
              <a:rPr lang="en-US" sz="1800" b="1" dirty="0" smtClean="0"/>
              <a:t>VMs are best </a:t>
            </a:r>
            <a:r>
              <a:rPr lang="en-US" sz="1800" b="1" dirty="0" smtClean="0"/>
              <a:t>for when you need…</a:t>
            </a:r>
            <a:endParaRPr lang="en-US" sz="1800" b="1" dirty="0" smtClean="0"/>
          </a:p>
          <a:p>
            <a:pPr lvl="1">
              <a:lnSpc>
                <a:spcPct val="100000"/>
              </a:lnSpc>
            </a:pPr>
            <a:r>
              <a:rPr lang="en-US" sz="1800" dirty="0" smtClean="0"/>
              <a:t>Flexible systems with long lifetimes</a:t>
            </a:r>
            <a:endParaRPr lang="en-US" sz="1800" dirty="0" smtClean="0"/>
          </a:p>
          <a:p>
            <a:pPr lvl="1">
              <a:lnSpc>
                <a:spcPct val="100000"/>
              </a:lnSpc>
            </a:pPr>
            <a:r>
              <a:rPr lang="en-US" sz="1800" dirty="0" smtClean="0"/>
              <a:t>Strong </a:t>
            </a:r>
            <a:r>
              <a:rPr lang="en-US" sz="1800" dirty="0" smtClean="0"/>
              <a:t>isolation </a:t>
            </a:r>
          </a:p>
          <a:p>
            <a:pPr lvl="1">
              <a:lnSpc>
                <a:spcPct val="100000"/>
              </a:lnSpc>
            </a:pPr>
            <a:r>
              <a:rPr lang="en-US" sz="1800" dirty="0" smtClean="0"/>
              <a:t>Administrator/root control (e.g. </a:t>
            </a:r>
            <a:r>
              <a:rPr lang="en-US" sz="1800" b="1" u="sng" dirty="0" smtClean="0"/>
              <a:t>BUILDING</a:t>
            </a:r>
            <a:r>
              <a:rPr lang="en-US" sz="1800" dirty="0" smtClean="0"/>
              <a:t> containers)</a:t>
            </a:r>
            <a:endParaRPr lang="en-US" sz="1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2988" y="1183837"/>
            <a:ext cx="3469648" cy="4809821"/>
          </a:xfrm>
          <a:prstGeom prst="rect">
            <a:avLst/>
          </a:prstGeom>
        </p:spPr>
      </p:pic>
    </p:spTree>
    <p:extLst>
      <p:ext uri="{BB962C8B-B14F-4D97-AF65-F5344CB8AC3E}">
        <p14:creationId xmlns:p14="http://schemas.microsoft.com/office/powerpoint/2010/main" val="396836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Containers vs. Virtual Machines</a:t>
            </a:r>
            <a:endParaRPr lang="en-US"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4</a:t>
            </a:fld>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366" y="1452853"/>
            <a:ext cx="5213609" cy="416479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9360" y="1455982"/>
            <a:ext cx="5209691" cy="4161665"/>
          </a:xfrm>
          <a:prstGeom prst="rect">
            <a:avLst/>
          </a:prstGeom>
        </p:spPr>
      </p:pic>
      <p:sp>
        <p:nvSpPr>
          <p:cNvPr id="6" name="Rectangle 5"/>
          <p:cNvSpPr/>
          <p:nvPr/>
        </p:nvSpPr>
        <p:spPr>
          <a:xfrm>
            <a:off x="1247599" y="2435289"/>
            <a:ext cx="4117503" cy="2360645"/>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581982" y="1682621"/>
            <a:ext cx="1339708" cy="2301550"/>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012676" y="1682621"/>
            <a:ext cx="1339708" cy="2301550"/>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9443370" y="1682621"/>
            <a:ext cx="1339708" cy="2301550"/>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905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312" y="1183837"/>
            <a:ext cx="10664613" cy="4639990"/>
          </a:xfrm>
        </p:spPr>
        <p:txBody>
          <a:bodyPr/>
          <a:lstStyle/>
          <a:p>
            <a:r>
              <a:rPr lang="en-US" sz="1800" dirty="0"/>
              <a:t> </a:t>
            </a:r>
            <a:r>
              <a:rPr lang="en-US" sz="1800" dirty="0" err="1"/>
              <a:t>GitLab</a:t>
            </a:r>
            <a:r>
              <a:rPr lang="en-US" sz="1800" dirty="0"/>
              <a:t> Container Registry is a secure and private registry for Docker images. You can now easily use images for </a:t>
            </a:r>
            <a:r>
              <a:rPr lang="en-US" sz="1800" dirty="0" err="1"/>
              <a:t>GitLab</a:t>
            </a:r>
            <a:r>
              <a:rPr lang="en-US" sz="1800" dirty="0"/>
              <a:t> CI, create images specific for tags or branches and much more. [</a:t>
            </a:r>
            <a:r>
              <a:rPr lang="en-US" sz="1800" dirty="0" err="1"/>
              <a:t>GitLab’s</a:t>
            </a:r>
            <a:r>
              <a:rPr lang="en-US" sz="1800" dirty="0"/>
              <a:t>] container registry is fully integrated with </a:t>
            </a:r>
            <a:r>
              <a:rPr lang="en-US" sz="1800" dirty="0" err="1"/>
              <a:t>Git</a:t>
            </a:r>
            <a:r>
              <a:rPr lang="en-US" sz="1800" dirty="0"/>
              <a:t> repository management</a:t>
            </a:r>
            <a:r>
              <a:rPr lang="en-US" sz="1800" dirty="0" smtClean="0"/>
              <a:t>.</a:t>
            </a:r>
          </a:p>
          <a:p>
            <a:pPr lvl="1">
              <a:lnSpc>
                <a:spcPct val="100000"/>
              </a:lnSpc>
            </a:pPr>
            <a:r>
              <a:rPr lang="en-US" sz="1800" dirty="0" smtClean="0"/>
              <a:t> </a:t>
            </a:r>
            <a:r>
              <a:rPr lang="en-US" sz="1800" dirty="0" err="1" smtClean="0"/>
              <a:t>GitLab’s</a:t>
            </a:r>
            <a:r>
              <a:rPr lang="en-US" sz="1800" dirty="0" smtClean="0"/>
              <a:t> container registry does not suffer from the same pull limits that Docker Hub enforces</a:t>
            </a:r>
          </a:p>
          <a:p>
            <a:pPr lvl="2">
              <a:lnSpc>
                <a:spcPct val="100000"/>
              </a:lnSpc>
            </a:pPr>
            <a:r>
              <a:rPr lang="en-US" sz="1800" dirty="0">
                <a:hlinkClick r:id="rId2"/>
              </a:rPr>
              <a:t>https://docs.docker.com/docker-hub/download-rate-limit</a:t>
            </a:r>
            <a:r>
              <a:rPr lang="en-US" sz="1800" dirty="0" smtClean="0">
                <a:hlinkClick r:id="rId2"/>
              </a:rPr>
              <a:t>/</a:t>
            </a:r>
            <a:r>
              <a:rPr lang="en-US" sz="1800" dirty="0" smtClean="0"/>
              <a:t> </a:t>
            </a:r>
            <a:endParaRPr lang="en-US" sz="1800" dirty="0"/>
          </a:p>
          <a:p>
            <a:pPr indent="0">
              <a:buNone/>
            </a:pPr>
            <a:endParaRPr lang="en-US" sz="1800" dirty="0" smtClean="0"/>
          </a:p>
          <a:p>
            <a:r>
              <a:rPr lang="en-US" sz="1800" dirty="0" smtClean="0"/>
              <a:t>Because </a:t>
            </a:r>
            <a:r>
              <a:rPr lang="en-US" sz="1800" dirty="0"/>
              <a:t>of security concerns, users are not allowed to use </a:t>
            </a:r>
            <a:r>
              <a:rPr lang="en-US" sz="1800" dirty="0" smtClean="0"/>
              <a:t>Docker directly on </a:t>
            </a:r>
            <a:r>
              <a:rPr lang="en-US" sz="1800" dirty="0" smtClean="0"/>
              <a:t>BioHPC. </a:t>
            </a:r>
            <a:r>
              <a:rPr lang="en-US" sz="1800" dirty="0"/>
              <a:t>However, BioHPC has Singularity (</a:t>
            </a:r>
            <a:r>
              <a:rPr lang="en-US" sz="1800" dirty="0">
                <a:hlinkClick r:id="rId3"/>
              </a:rPr>
              <a:t>https://singularity.hpcng.org/</a:t>
            </a:r>
            <a:r>
              <a:rPr lang="en-US" sz="1800" dirty="0"/>
              <a:t>) installed as a </a:t>
            </a:r>
            <a:r>
              <a:rPr lang="en-US" sz="1800" dirty="0" smtClean="0"/>
              <a:t>module</a:t>
            </a:r>
            <a:r>
              <a:rPr lang="en-US" sz="1800" dirty="0" smtClean="0"/>
              <a:t>, and Singularity can convert Docker images to its native format automatically.</a:t>
            </a:r>
            <a:endParaRPr lang="en-US" sz="1800" dirty="0" smtClean="0"/>
          </a:p>
          <a:p>
            <a:pPr lvl="1">
              <a:lnSpc>
                <a:spcPct val="100000"/>
              </a:lnSpc>
            </a:pPr>
            <a:r>
              <a:rPr lang="en-US" sz="1800" dirty="0"/>
              <a:t> </a:t>
            </a:r>
            <a:r>
              <a:rPr lang="en-US" sz="1800" u="sng" dirty="0" smtClean="0"/>
              <a:t>This </a:t>
            </a:r>
            <a:r>
              <a:rPr lang="en-US" sz="1800" u="sng" dirty="0" smtClean="0"/>
              <a:t>means that you can </a:t>
            </a:r>
            <a:r>
              <a:rPr lang="en-US" sz="1800" b="1" i="1" u="sng" dirty="0" smtClean="0"/>
              <a:t>run</a:t>
            </a:r>
            <a:r>
              <a:rPr lang="en-US" sz="1800" u="sng" dirty="0"/>
              <a:t> </a:t>
            </a:r>
            <a:r>
              <a:rPr lang="en-US" sz="1800" u="sng" dirty="0" smtClean="0"/>
              <a:t>Docker containers on BioHPC using </a:t>
            </a:r>
            <a:r>
              <a:rPr lang="en-US" sz="1800" u="sng" dirty="0" smtClean="0"/>
              <a:t>Singularity</a:t>
            </a:r>
          </a:p>
          <a:p>
            <a:pPr lvl="1">
              <a:lnSpc>
                <a:spcPct val="100000"/>
              </a:lnSpc>
            </a:pPr>
            <a:r>
              <a:rPr lang="en-US" sz="1800" dirty="0"/>
              <a:t> </a:t>
            </a:r>
            <a:r>
              <a:rPr lang="en-US" sz="1800" dirty="0" smtClean="0"/>
              <a:t>Currently, if you want to build containers you will need to do that on non-BioHPC systems.</a:t>
            </a:r>
          </a:p>
          <a:p>
            <a:pPr lvl="2" indent="0">
              <a:buNone/>
            </a:pPr>
            <a:endParaRPr lang="en-US" sz="1800" dirty="0"/>
          </a:p>
        </p:txBody>
      </p:sp>
      <p:sp>
        <p:nvSpPr>
          <p:cNvPr id="2" name="Title 1"/>
          <p:cNvSpPr>
            <a:spLocks noGrp="1"/>
          </p:cNvSpPr>
          <p:nvPr>
            <p:ph type="title"/>
          </p:nvPr>
        </p:nvSpPr>
        <p:spPr/>
        <p:txBody>
          <a:bodyPr>
            <a:normAutofit/>
          </a:bodyPr>
          <a:lstStyle/>
          <a:p>
            <a:r>
              <a:rPr lang="en-US" sz="2000" dirty="0"/>
              <a:t>Container Registry Usage</a:t>
            </a:r>
          </a:p>
        </p:txBody>
      </p:sp>
    </p:spTree>
    <p:extLst>
      <p:ext uri="{BB962C8B-B14F-4D97-AF65-F5344CB8AC3E}">
        <p14:creationId xmlns:p14="http://schemas.microsoft.com/office/powerpoint/2010/main" val="60797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 name="Group 114"/>
          <p:cNvGrpSpPr/>
          <p:nvPr/>
        </p:nvGrpSpPr>
        <p:grpSpPr>
          <a:xfrm>
            <a:off x="150153" y="147764"/>
            <a:ext cx="11969991" cy="5823945"/>
            <a:chOff x="150153" y="147764"/>
            <a:chExt cx="11969991" cy="5823945"/>
          </a:xfrm>
        </p:grpSpPr>
        <p:grpSp>
          <p:nvGrpSpPr>
            <p:cNvPr id="2" name="Group 1">
              <a:extLst>
                <a:ext uri="{FF2B5EF4-FFF2-40B4-BE49-F238E27FC236}">
                  <a16:creationId xmlns:a16="http://schemas.microsoft.com/office/drawing/2014/main" id="{993A3D27-0C40-4995-BA5E-A7C00616C662}"/>
                </a:ext>
              </a:extLst>
            </p:cNvPr>
            <p:cNvGrpSpPr/>
            <p:nvPr/>
          </p:nvGrpSpPr>
          <p:grpSpPr>
            <a:xfrm>
              <a:off x="150153" y="147764"/>
              <a:ext cx="11891694" cy="5823945"/>
              <a:chOff x="112533" y="382385"/>
              <a:chExt cx="11891694" cy="5823945"/>
            </a:xfrm>
          </p:grpSpPr>
          <p:sp>
            <p:nvSpPr>
              <p:cNvPr id="183" name="Rounded Rectangle 182"/>
              <p:cNvSpPr/>
              <p:nvPr/>
            </p:nvSpPr>
            <p:spPr>
              <a:xfrm>
                <a:off x="8120847" y="3330330"/>
                <a:ext cx="1568098" cy="1352841"/>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2" name="Rounded Rectangle 181"/>
              <p:cNvSpPr/>
              <p:nvPr/>
            </p:nvSpPr>
            <p:spPr>
              <a:xfrm>
                <a:off x="8147654" y="4792833"/>
                <a:ext cx="1541291" cy="1277034"/>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ounded Rectangle 26"/>
              <p:cNvSpPr/>
              <p:nvPr/>
            </p:nvSpPr>
            <p:spPr>
              <a:xfrm>
                <a:off x="482652" y="2210020"/>
                <a:ext cx="1633902" cy="1078717"/>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nvGrpSpPr>
              <p:cNvPr id="28" name="Group 27"/>
              <p:cNvGrpSpPr/>
              <p:nvPr/>
            </p:nvGrpSpPr>
            <p:grpSpPr>
              <a:xfrm>
                <a:off x="612073" y="2369092"/>
                <a:ext cx="1342384" cy="716097"/>
                <a:chOff x="7715085" y="4866510"/>
                <a:chExt cx="1172413" cy="625424"/>
              </a:xfrm>
            </p:grpSpPr>
            <p:sp>
              <p:nvSpPr>
                <p:cNvPr id="29" name="Oval 28"/>
                <p:cNvSpPr/>
                <p:nvPr/>
              </p:nvSpPr>
              <p:spPr>
                <a:xfrm flipH="1" flipV="1">
                  <a:off x="7715085" y="5136442"/>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Oval 29"/>
                <p:cNvSpPr/>
                <p:nvPr/>
              </p:nvSpPr>
              <p:spPr>
                <a:xfrm flipH="1" flipV="1">
                  <a:off x="8256439" y="4867393"/>
                  <a:ext cx="118024" cy="1180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600"/>
                </a:p>
              </p:txBody>
            </p:sp>
            <p:sp>
              <p:nvSpPr>
                <p:cNvPr id="31" name="Oval 30"/>
                <p:cNvSpPr/>
                <p:nvPr/>
              </p:nvSpPr>
              <p:spPr>
                <a:xfrm flipH="1" flipV="1">
                  <a:off x="8010360" y="5139643"/>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Oval 31"/>
                <p:cNvSpPr/>
                <p:nvPr/>
              </p:nvSpPr>
              <p:spPr>
                <a:xfrm flipH="1" flipV="1">
                  <a:off x="8272068" y="5373909"/>
                  <a:ext cx="118024" cy="118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sp>
              <p:nvSpPr>
                <p:cNvPr id="33" name="Oval 32"/>
                <p:cNvSpPr/>
                <p:nvPr/>
              </p:nvSpPr>
              <p:spPr>
                <a:xfrm flipH="1" flipV="1">
                  <a:off x="8502747" y="4866510"/>
                  <a:ext cx="118024" cy="1180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600"/>
                </a:p>
              </p:txBody>
            </p:sp>
            <p:sp>
              <p:nvSpPr>
                <p:cNvPr id="34" name="Oval 33"/>
                <p:cNvSpPr/>
                <p:nvPr/>
              </p:nvSpPr>
              <p:spPr>
                <a:xfrm flipH="1" flipV="1">
                  <a:off x="8520771" y="5371479"/>
                  <a:ext cx="118024" cy="118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sp>
              <p:nvSpPr>
                <p:cNvPr id="35" name="Oval 34"/>
                <p:cNvSpPr/>
                <p:nvPr/>
              </p:nvSpPr>
              <p:spPr>
                <a:xfrm flipH="1" flipV="1">
                  <a:off x="8769474" y="5371477"/>
                  <a:ext cx="118024" cy="118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cxnSp>
              <p:nvCxnSpPr>
                <p:cNvPr id="36" name="Straight Arrow Connector 35"/>
                <p:cNvCxnSpPr>
                  <a:stCxn id="29" idx="2"/>
                  <a:endCxn id="31" idx="6"/>
                </p:cNvCxnSpPr>
                <p:nvPr/>
              </p:nvCxnSpPr>
              <p:spPr>
                <a:xfrm>
                  <a:off x="7833109" y="5195454"/>
                  <a:ext cx="177251" cy="3201"/>
                </a:xfrm>
                <a:prstGeom prst="straightConnector1">
                  <a:avLst/>
                </a:prstGeom>
                <a:ln w="38100">
                  <a:solidFill>
                    <a:srgbClr val="2F528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1" idx="3"/>
                  <a:endCxn id="30" idx="7"/>
                </p:cNvCxnSpPr>
                <p:nvPr/>
              </p:nvCxnSpPr>
              <p:spPr>
                <a:xfrm flipV="1">
                  <a:off x="8111100" y="4968134"/>
                  <a:ext cx="162624" cy="18879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30" idx="2"/>
                  <a:endCxn id="33" idx="6"/>
                </p:cNvCxnSpPr>
                <p:nvPr/>
              </p:nvCxnSpPr>
              <p:spPr>
                <a:xfrm flipV="1">
                  <a:off x="8374463" y="4925520"/>
                  <a:ext cx="128285" cy="880"/>
                </a:xfrm>
                <a:prstGeom prst="straightConnector1">
                  <a:avLst/>
                </a:prstGeom>
                <a:ln w="38100">
                  <a:solidFill>
                    <a:srgbClr val="AE5A21"/>
                  </a:solidFill>
                  <a:tailEnd type="triangle"/>
                </a:ln>
              </p:spPr>
              <p:style>
                <a:lnRef idx="1">
                  <a:schemeClr val="accent2"/>
                </a:lnRef>
                <a:fillRef idx="0">
                  <a:schemeClr val="accent2"/>
                </a:fillRef>
                <a:effectRef idx="0">
                  <a:schemeClr val="accent2"/>
                </a:effectRef>
                <a:fontRef idx="minor">
                  <a:schemeClr val="tx1"/>
                </a:fontRef>
              </p:style>
            </p:cxnSp>
            <p:cxnSp>
              <p:nvCxnSpPr>
                <p:cNvPr id="39" name="Straight Arrow Connector 38"/>
                <p:cNvCxnSpPr>
                  <a:stCxn id="32" idx="2"/>
                  <a:endCxn id="34" idx="6"/>
                </p:cNvCxnSpPr>
                <p:nvPr/>
              </p:nvCxnSpPr>
              <p:spPr>
                <a:xfrm flipV="1">
                  <a:off x="8390092" y="5430490"/>
                  <a:ext cx="130680" cy="2424"/>
                </a:xfrm>
                <a:prstGeom prst="straightConnector1">
                  <a:avLst/>
                </a:prstGeom>
                <a:ln w="3810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cxnSp>
              <p:nvCxnSpPr>
                <p:cNvPr id="40" name="Straight Arrow Connector 39"/>
                <p:cNvCxnSpPr>
                  <a:stCxn id="34" idx="2"/>
                  <a:endCxn id="35" idx="6"/>
                </p:cNvCxnSpPr>
                <p:nvPr/>
              </p:nvCxnSpPr>
              <p:spPr>
                <a:xfrm flipV="1">
                  <a:off x="8638795" y="5430486"/>
                  <a:ext cx="130679" cy="1"/>
                </a:xfrm>
                <a:prstGeom prst="straightConnector1">
                  <a:avLst/>
                </a:prstGeom>
                <a:ln w="3810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cxnSp>
              <p:nvCxnSpPr>
                <p:cNvPr id="41" name="Straight Arrow Connector 40"/>
                <p:cNvCxnSpPr>
                  <a:stCxn id="31" idx="1"/>
                  <a:endCxn id="32" idx="5"/>
                </p:cNvCxnSpPr>
                <p:nvPr/>
              </p:nvCxnSpPr>
              <p:spPr>
                <a:xfrm>
                  <a:off x="8111100" y="5240381"/>
                  <a:ext cx="178253" cy="15080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2" name="Oval 41"/>
                <p:cNvSpPr/>
                <p:nvPr/>
              </p:nvSpPr>
              <p:spPr>
                <a:xfrm flipH="1" flipV="1">
                  <a:off x="8739595" y="5133063"/>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43" name="Straight Arrow Connector 42"/>
                <p:cNvCxnSpPr>
                  <a:stCxn id="33" idx="1"/>
                  <a:endCxn id="42" idx="5"/>
                </p:cNvCxnSpPr>
                <p:nvPr/>
              </p:nvCxnSpPr>
              <p:spPr>
                <a:xfrm>
                  <a:off x="8603488" y="4967251"/>
                  <a:ext cx="153392" cy="183096"/>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44" name="Oval 43"/>
                <p:cNvSpPr/>
                <p:nvPr/>
              </p:nvSpPr>
              <p:spPr>
                <a:xfrm flipH="1" flipV="1">
                  <a:off x="8385243" y="5136431"/>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45" name="Straight Arrow Connector 44"/>
                <p:cNvCxnSpPr>
                  <a:stCxn id="31" idx="2"/>
                  <a:endCxn id="44" idx="6"/>
                </p:cNvCxnSpPr>
                <p:nvPr/>
              </p:nvCxnSpPr>
              <p:spPr>
                <a:xfrm flipV="1">
                  <a:off x="8128384" y="5195444"/>
                  <a:ext cx="256859" cy="3201"/>
                </a:xfrm>
                <a:prstGeom prst="straightConnector1">
                  <a:avLst/>
                </a:prstGeom>
                <a:ln w="38100">
                  <a:solidFill>
                    <a:srgbClr val="2F528F"/>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4" idx="2"/>
                  <a:endCxn id="42" idx="6"/>
                </p:cNvCxnSpPr>
                <p:nvPr/>
              </p:nvCxnSpPr>
              <p:spPr>
                <a:xfrm flipV="1">
                  <a:off x="8503267" y="5192075"/>
                  <a:ext cx="236328" cy="3369"/>
                </a:xfrm>
                <a:prstGeom prst="straightConnector1">
                  <a:avLst/>
                </a:prstGeom>
                <a:ln w="38100">
                  <a:solidFill>
                    <a:srgbClr val="2F528F"/>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Rounded Rectangle 59"/>
              <p:cNvSpPr/>
              <p:nvPr/>
            </p:nvSpPr>
            <p:spPr>
              <a:xfrm>
                <a:off x="781410" y="4010203"/>
                <a:ext cx="1040668" cy="1040668"/>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1" name="Oval 60"/>
              <p:cNvSpPr/>
              <p:nvPr/>
            </p:nvSpPr>
            <p:spPr>
              <a:xfrm>
                <a:off x="1139257" y="4102553"/>
                <a:ext cx="315884" cy="31588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0" name="Rounded Rectangle 69"/>
              <p:cNvSpPr/>
              <p:nvPr/>
            </p:nvSpPr>
            <p:spPr>
              <a:xfrm>
                <a:off x="4459525" y="3966329"/>
                <a:ext cx="1283700" cy="950060"/>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400" b="1" u="sng" dirty="0">
                    <a:solidFill>
                      <a:schemeClr val="tx1"/>
                    </a:solidFill>
                  </a:rPr>
                  <a:t>build</a:t>
                </a:r>
              </a:p>
            </p:txBody>
          </p:sp>
          <p:sp>
            <p:nvSpPr>
              <p:cNvPr id="71" name="Rounded Rectangle 70"/>
              <p:cNvSpPr/>
              <p:nvPr/>
            </p:nvSpPr>
            <p:spPr>
              <a:xfrm>
                <a:off x="5961863" y="3955527"/>
                <a:ext cx="1453900" cy="960862"/>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400" b="1" u="sng" dirty="0">
                    <a:solidFill>
                      <a:schemeClr val="tx1"/>
                    </a:solidFill>
                  </a:rPr>
                  <a:t>scan</a:t>
                </a:r>
              </a:p>
            </p:txBody>
          </p:sp>
          <p:sp>
            <p:nvSpPr>
              <p:cNvPr id="72" name="Oval 71"/>
              <p:cNvSpPr/>
              <p:nvPr/>
            </p:nvSpPr>
            <p:spPr>
              <a:xfrm>
                <a:off x="1953262" y="3322671"/>
                <a:ext cx="207818" cy="207818"/>
              </a:xfrm>
              <a:prstGeom prst="ellipse">
                <a:avLst/>
              </a:prstGeom>
              <a:solidFill>
                <a:srgbClr val="C00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a:t>
                </a:r>
              </a:p>
            </p:txBody>
          </p:sp>
          <p:sp>
            <p:nvSpPr>
              <p:cNvPr id="73" name="Rounded Rectangle 72"/>
              <p:cNvSpPr/>
              <p:nvPr/>
            </p:nvSpPr>
            <p:spPr>
              <a:xfrm>
                <a:off x="2448515" y="3774769"/>
                <a:ext cx="5141006" cy="1438297"/>
              </a:xfrm>
              <a:prstGeom prst="roundRect">
                <a:avLst/>
              </a:prstGeom>
              <a:noFill/>
              <a:ln w="38100">
                <a:solidFill>
                  <a:schemeClr val="bg1">
                    <a:lumMod val="75000"/>
                  </a:schemeClr>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US" b="1" dirty="0">
                    <a:solidFill>
                      <a:schemeClr val="tx1"/>
                    </a:solidFill>
                  </a:rPr>
                  <a:t>     </a:t>
                </a:r>
                <a:endParaRPr lang="en-US" b="1" u="sng" dirty="0">
                  <a:solidFill>
                    <a:schemeClr val="tx1"/>
                  </a:solidFill>
                </a:endParaRPr>
              </a:p>
            </p:txBody>
          </p:sp>
          <p:sp>
            <p:nvSpPr>
              <p:cNvPr id="74" name="Can 73"/>
              <p:cNvSpPr/>
              <p:nvPr/>
            </p:nvSpPr>
            <p:spPr>
              <a:xfrm>
                <a:off x="5043537" y="2136371"/>
                <a:ext cx="1602882" cy="1186299"/>
              </a:xfrm>
              <a:prstGeom prst="can">
                <a:avLst>
                  <a:gd name="adj" fmla="val 12999"/>
                </a:avLst>
              </a:prstGeom>
              <a:solidFill>
                <a:schemeClr val="bg1">
                  <a:lumMod val="85000"/>
                </a:schemeClr>
              </a:solid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lang="en-US" b="1" dirty="0">
                  <a:solidFill>
                    <a:schemeClr val="tx1"/>
                  </a:solidFill>
                </a:endParaRPr>
              </a:p>
              <a:p>
                <a:pPr algn="ctr"/>
                <a:r>
                  <a:rPr lang="en-US" sz="1400" b="1" dirty="0">
                    <a:solidFill>
                      <a:schemeClr val="tx1"/>
                    </a:solidFill>
                  </a:rPr>
                  <a:t>Container Registry</a:t>
                </a:r>
              </a:p>
            </p:txBody>
          </p:sp>
          <p:sp>
            <p:nvSpPr>
              <p:cNvPr id="83" name="Oval 82"/>
              <p:cNvSpPr/>
              <p:nvPr/>
            </p:nvSpPr>
            <p:spPr>
              <a:xfrm>
                <a:off x="4621312" y="4409124"/>
                <a:ext cx="315884" cy="31588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4" name="Flowchart: Alternate Process 83"/>
              <p:cNvSpPr/>
              <p:nvPr/>
            </p:nvSpPr>
            <p:spPr>
              <a:xfrm flipH="1">
                <a:off x="5168503" y="4344198"/>
                <a:ext cx="4572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0" name="Flowchart: Alternate Process 89"/>
              <p:cNvSpPr/>
              <p:nvPr/>
            </p:nvSpPr>
            <p:spPr>
              <a:xfrm flipH="1">
                <a:off x="6069924" y="4344198"/>
                <a:ext cx="4572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12" name="Straight Arrow Connector 11"/>
              <p:cNvCxnSpPr>
                <a:stCxn id="83" idx="6"/>
                <a:endCxn id="84" idx="3"/>
              </p:cNvCxnSpPr>
              <p:nvPr/>
            </p:nvCxnSpPr>
            <p:spPr>
              <a:xfrm>
                <a:off x="4937196" y="4567066"/>
                <a:ext cx="231307" cy="5732"/>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3" idx="0"/>
                <a:endCxn id="84" idx="2"/>
              </p:cNvCxnSpPr>
              <p:nvPr/>
            </p:nvCxnSpPr>
            <p:spPr>
              <a:xfrm flipH="1" flipV="1">
                <a:off x="5397103" y="4801398"/>
                <a:ext cx="4885" cy="4525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8176" y="5269934"/>
                <a:ext cx="2103396" cy="369332"/>
              </a:xfrm>
              <a:prstGeom prst="rect">
                <a:avLst/>
              </a:prstGeom>
              <a:noFill/>
            </p:spPr>
            <p:txBody>
              <a:bodyPr wrap="none" rtlCol="0">
                <a:spAutoFit/>
              </a:bodyPr>
              <a:lstStyle/>
              <a:p>
                <a:r>
                  <a:rPr lang="en-US" b="1" dirty="0">
                    <a:solidFill>
                      <a:schemeClr val="tx1">
                        <a:lumMod val="50000"/>
                        <a:lumOff val="50000"/>
                      </a:schemeClr>
                    </a:solidFill>
                  </a:rPr>
                  <a:t>Developer Machine </a:t>
                </a:r>
              </a:p>
            </p:txBody>
          </p:sp>
          <p:sp>
            <p:nvSpPr>
              <p:cNvPr id="64" name="TextBox 63"/>
              <p:cNvSpPr txBox="1"/>
              <p:nvPr/>
            </p:nvSpPr>
            <p:spPr>
              <a:xfrm>
                <a:off x="4501186" y="5836998"/>
                <a:ext cx="1272208" cy="369332"/>
              </a:xfrm>
              <a:prstGeom prst="rect">
                <a:avLst/>
              </a:prstGeom>
              <a:noFill/>
            </p:spPr>
            <p:txBody>
              <a:bodyPr wrap="none" rtlCol="0">
                <a:spAutoFit/>
              </a:bodyPr>
              <a:lstStyle/>
              <a:p>
                <a:r>
                  <a:rPr lang="en-US" b="1" u="sng" dirty="0"/>
                  <a:t>Base Image</a:t>
                </a:r>
              </a:p>
            </p:txBody>
          </p:sp>
          <p:sp>
            <p:nvSpPr>
              <p:cNvPr id="88" name="Rounded Rectangle 87"/>
              <p:cNvSpPr/>
              <p:nvPr/>
            </p:nvSpPr>
            <p:spPr>
              <a:xfrm>
                <a:off x="139068" y="1918842"/>
                <a:ext cx="7086985" cy="1644060"/>
              </a:xfrm>
              <a:prstGeom prst="roundRect">
                <a:avLst/>
              </a:prstGeom>
              <a:noFill/>
              <a:ln w="38100">
                <a:solidFill>
                  <a:schemeClr val="bg1">
                    <a:lumMod val="75000"/>
                  </a:schemeClr>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t"/>
              <a:lstStyle/>
              <a:p>
                <a:endParaRPr lang="en-US" b="1" u="sng" dirty="0">
                  <a:solidFill>
                    <a:schemeClr val="tx1"/>
                  </a:solidFill>
                </a:endParaRPr>
              </a:p>
            </p:txBody>
          </p:sp>
          <p:cxnSp>
            <p:nvCxnSpPr>
              <p:cNvPr id="86" name="Elbow Connector 85"/>
              <p:cNvCxnSpPr>
                <a:stCxn id="84" idx="0"/>
                <a:endCxn id="157" idx="3"/>
              </p:cNvCxnSpPr>
              <p:nvPr/>
            </p:nvCxnSpPr>
            <p:spPr>
              <a:xfrm rot="5400000" flipH="1" flipV="1">
                <a:off x="4902702" y="3540525"/>
                <a:ext cx="1298075" cy="30927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157" idx="1"/>
                <a:endCxn id="90" idx="0"/>
              </p:cNvCxnSpPr>
              <p:nvPr/>
            </p:nvCxnSpPr>
            <p:spPr>
              <a:xfrm>
                <a:off x="6038380" y="3046123"/>
                <a:ext cx="260144" cy="129807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9" name="Picture 88">
                <a:extLst>
                  <a:ext uri="{FF2B5EF4-FFF2-40B4-BE49-F238E27FC236}">
                    <a16:creationId xmlns:a16="http://schemas.microsoft.com/office/drawing/2014/main" id="{8DEF48B7-29B1-4723-A47E-6EC31EE20792}"/>
                  </a:ext>
                </a:extLst>
              </p:cNvPr>
              <p:cNvPicPr>
                <a:picLocks noChangeAspect="1"/>
              </p:cNvPicPr>
              <p:nvPr/>
            </p:nvPicPr>
            <p:blipFill rotWithShape="1">
              <a:blip r:embed="rId3">
                <a:clrChange>
                  <a:clrFrom>
                    <a:srgbClr val="FFFFFF"/>
                  </a:clrFrom>
                  <a:clrTo>
                    <a:srgbClr val="FFFFFF">
                      <a:alpha val="0"/>
                    </a:srgbClr>
                  </a:clrTo>
                </a:clrChange>
              </a:blip>
              <a:srcRect l="75471" t="8197" r="17091" b="62512"/>
              <a:stretch/>
            </p:blipFill>
            <p:spPr>
              <a:xfrm>
                <a:off x="8595308" y="5094958"/>
                <a:ext cx="663672" cy="898350"/>
              </a:xfrm>
              <a:prstGeom prst="rect">
                <a:avLst/>
              </a:prstGeom>
            </p:spPr>
          </p:pic>
          <p:sp>
            <p:nvSpPr>
              <p:cNvPr id="105" name="Rectangle 104"/>
              <p:cNvSpPr/>
              <p:nvPr/>
            </p:nvSpPr>
            <p:spPr>
              <a:xfrm>
                <a:off x="8213902" y="3723365"/>
                <a:ext cx="570684" cy="817951"/>
              </a:xfrm>
              <a:prstGeom prst="rect">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00B050"/>
                    </a:solidFill>
                    <a:latin typeface="Consolas" panose="020B0609020204030204" pitchFamily="49" charset="0"/>
                  </a:rPr>
                  <a:t>A:PASS</a:t>
                </a:r>
                <a:r>
                  <a:rPr lang="en-US" sz="900" b="1" dirty="0">
                    <a:solidFill>
                      <a:schemeClr val="accent6"/>
                    </a:solidFill>
                    <a:latin typeface="Consolas" panose="020B0609020204030204" pitchFamily="49" charset="0"/>
                  </a:rPr>
                  <a:t> </a:t>
                </a:r>
                <a:br>
                  <a:rPr lang="en-US" sz="900" b="1" dirty="0">
                    <a:solidFill>
                      <a:schemeClr val="accent6"/>
                    </a:solidFill>
                    <a:latin typeface="Consolas" panose="020B0609020204030204" pitchFamily="49" charset="0"/>
                  </a:rPr>
                </a:br>
                <a:r>
                  <a:rPr lang="en-US" sz="900" b="1" dirty="0">
                    <a:solidFill>
                      <a:schemeClr val="accent6"/>
                    </a:solidFill>
                    <a:latin typeface="Consolas" panose="020B0609020204030204" pitchFamily="49" charset="0"/>
                  </a:rPr>
                  <a:t>B:WARN</a:t>
                </a:r>
                <a:r>
                  <a:rPr lang="en-US" sz="900" b="1" dirty="0">
                    <a:solidFill>
                      <a:schemeClr val="accent4">
                        <a:lumMod val="75000"/>
                      </a:schemeClr>
                    </a:solidFill>
                    <a:latin typeface="Consolas" panose="020B0609020204030204" pitchFamily="49" charset="0"/>
                  </a:rPr>
                  <a:t> </a:t>
                </a:r>
                <a:r>
                  <a:rPr lang="en-US" sz="900" b="1" dirty="0">
                    <a:solidFill>
                      <a:schemeClr val="accent6"/>
                    </a:solidFill>
                    <a:latin typeface="Consolas" panose="020B0609020204030204" pitchFamily="49" charset="0"/>
                  </a:rPr>
                  <a:t/>
                </a:r>
                <a:br>
                  <a:rPr lang="en-US" sz="900" b="1" dirty="0">
                    <a:solidFill>
                      <a:schemeClr val="accent6"/>
                    </a:solidFill>
                    <a:latin typeface="Consolas" panose="020B0609020204030204" pitchFamily="49" charset="0"/>
                  </a:rPr>
                </a:br>
                <a:r>
                  <a:rPr lang="en-US" sz="900" b="1" dirty="0">
                    <a:solidFill>
                      <a:srgbClr val="FF0000"/>
                    </a:solidFill>
                    <a:latin typeface="Consolas" panose="020B0609020204030204" pitchFamily="49" charset="0"/>
                  </a:rPr>
                  <a:t>C:FAIL </a:t>
                </a:r>
                <a:r>
                  <a:rPr lang="en-US" sz="900" b="1" dirty="0">
                    <a:solidFill>
                      <a:srgbClr val="00B050"/>
                    </a:solidFill>
                    <a:latin typeface="Consolas" panose="020B0609020204030204" pitchFamily="49" charset="0"/>
                  </a:rPr>
                  <a:t>D:PASS</a:t>
                </a:r>
              </a:p>
              <a:p>
                <a:pPr algn="ctr"/>
                <a:r>
                  <a:rPr lang="en-US" sz="900" b="1" dirty="0">
                    <a:solidFill>
                      <a:schemeClr val="bg1"/>
                    </a:solidFill>
                    <a:latin typeface="Consolas" panose="020B0609020204030204" pitchFamily="49" charset="0"/>
                  </a:rPr>
                  <a:t>…</a:t>
                </a:r>
              </a:p>
            </p:txBody>
          </p:sp>
          <p:pic>
            <p:nvPicPr>
              <p:cNvPr id="117" name="Picture 116">
                <a:extLst>
                  <a:ext uri="{FF2B5EF4-FFF2-40B4-BE49-F238E27FC236}">
                    <a16:creationId xmlns:a16="http://schemas.microsoft.com/office/drawing/2014/main" id="{8DEF48B7-29B1-4723-A47E-6EC31EE20792}"/>
                  </a:ext>
                </a:extLst>
              </p:cNvPr>
              <p:cNvPicPr>
                <a:picLocks noChangeAspect="1"/>
              </p:cNvPicPr>
              <p:nvPr/>
            </p:nvPicPr>
            <p:blipFill rotWithShape="1">
              <a:blip r:embed="rId3">
                <a:clrChange>
                  <a:clrFrom>
                    <a:srgbClr val="FFFFFF"/>
                  </a:clrFrom>
                  <a:clrTo>
                    <a:srgbClr val="FFFFFF">
                      <a:alpha val="0"/>
                    </a:srgbClr>
                  </a:clrTo>
                </a:clrChange>
              </a:blip>
              <a:srcRect l="75471" t="8197" r="17091" b="62512"/>
              <a:stretch/>
            </p:blipFill>
            <p:spPr>
              <a:xfrm>
                <a:off x="6856657" y="4246448"/>
                <a:ext cx="488790" cy="661628"/>
              </a:xfrm>
              <a:prstGeom prst="rect">
                <a:avLst/>
              </a:prstGeom>
            </p:spPr>
          </p:pic>
          <p:sp>
            <p:nvSpPr>
              <p:cNvPr id="7" name="TextBox 6"/>
              <p:cNvSpPr txBox="1"/>
              <p:nvPr/>
            </p:nvSpPr>
            <p:spPr>
              <a:xfrm>
                <a:off x="8468361" y="3322670"/>
                <a:ext cx="868956" cy="369332"/>
              </a:xfrm>
              <a:prstGeom prst="rect">
                <a:avLst/>
              </a:prstGeom>
              <a:noFill/>
            </p:spPr>
            <p:txBody>
              <a:bodyPr wrap="none" rtlCol="0">
                <a:spAutoFit/>
              </a:bodyPr>
              <a:lstStyle/>
              <a:p>
                <a:pPr algn="ctr"/>
                <a:r>
                  <a:rPr lang="en-US" b="1" u="sng" dirty="0"/>
                  <a:t>Results</a:t>
                </a:r>
              </a:p>
            </p:txBody>
          </p:sp>
          <p:sp>
            <p:nvSpPr>
              <p:cNvPr id="66" name="TextBox 65"/>
              <p:cNvSpPr txBox="1"/>
              <p:nvPr/>
            </p:nvSpPr>
            <p:spPr>
              <a:xfrm>
                <a:off x="8452140" y="4788132"/>
                <a:ext cx="926664" cy="369332"/>
              </a:xfrm>
              <a:prstGeom prst="rect">
                <a:avLst/>
              </a:prstGeom>
              <a:noFill/>
            </p:spPr>
            <p:txBody>
              <a:bodyPr wrap="none" rtlCol="0">
                <a:spAutoFit/>
              </a:bodyPr>
              <a:lstStyle/>
              <a:p>
                <a:pPr algn="ctr"/>
                <a:r>
                  <a:rPr lang="en-US" b="1" u="sng" dirty="0"/>
                  <a:t>Reports</a:t>
                </a:r>
              </a:p>
            </p:txBody>
          </p:sp>
          <p:cxnSp>
            <p:nvCxnSpPr>
              <p:cNvPr id="11" name="Elbow Connector 10"/>
              <p:cNvCxnSpPr>
                <a:stCxn id="61" idx="0"/>
                <a:endCxn id="35" idx="0"/>
              </p:cNvCxnSpPr>
              <p:nvPr/>
            </p:nvCxnSpPr>
            <p:spPr>
              <a:xfrm rot="5400000" flipH="1" flipV="1">
                <a:off x="1081970" y="3297634"/>
                <a:ext cx="1020149" cy="589690"/>
              </a:xfrm>
              <a:prstGeom prst="bentConnector3">
                <a:avLst>
                  <a:gd name="adj1" fmla="val 42530"/>
                </a:avLst>
              </a:prstGeom>
              <a:ln w="3810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205624" y="402578"/>
                <a:ext cx="1872576" cy="849078"/>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u="sng" dirty="0"/>
                  <a:t>Code Repository</a:t>
                </a:r>
              </a:p>
              <a:p>
                <a:pPr marL="285750" indent="-285750">
                  <a:buFont typeface="Arial" panose="020B0604020202020204" pitchFamily="34" charset="0"/>
                  <a:buChar char="•"/>
                </a:pPr>
                <a:r>
                  <a:rPr lang="en-US" sz="1400" b="1" dirty="0" err="1"/>
                  <a:t>Dockerfile</a:t>
                </a:r>
                <a:endParaRPr lang="en-US" sz="1400" b="1" dirty="0"/>
              </a:p>
              <a:p>
                <a:pPr marL="285750" indent="-285750">
                  <a:buFont typeface="Arial" panose="020B0604020202020204" pitchFamily="34" charset="0"/>
                  <a:buChar char="•"/>
                </a:pPr>
                <a:r>
                  <a:rPr lang="en-US" sz="1400" b="1" dirty="0"/>
                  <a:t>.</a:t>
                </a:r>
                <a:r>
                  <a:rPr lang="en-US" sz="1400" b="1" dirty="0" err="1"/>
                  <a:t>gitlab-ci.yml</a:t>
                </a:r>
                <a:endParaRPr lang="en-US" sz="1400" b="1" dirty="0"/>
              </a:p>
            </p:txBody>
          </p:sp>
          <p:sp>
            <p:nvSpPr>
              <p:cNvPr id="79" name="Rounded Rectangle 78"/>
              <p:cNvSpPr/>
              <p:nvPr/>
            </p:nvSpPr>
            <p:spPr>
              <a:xfrm>
                <a:off x="2395165" y="398110"/>
                <a:ext cx="1921718" cy="853546"/>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u="sng" dirty="0"/>
                  <a:t>Test Runners</a:t>
                </a:r>
              </a:p>
              <a:p>
                <a:pPr marL="285750" indent="-285750">
                  <a:buFont typeface="Arial" panose="020B0604020202020204" pitchFamily="34" charset="0"/>
                  <a:buChar char="•"/>
                </a:pPr>
                <a:r>
                  <a:rPr lang="en-US" sz="1400" b="1" dirty="0"/>
                  <a:t>Run Tests</a:t>
                </a:r>
              </a:p>
              <a:p>
                <a:pPr marL="285750" indent="-285750">
                  <a:buFont typeface="Arial" panose="020B0604020202020204" pitchFamily="34" charset="0"/>
                  <a:buChar char="•"/>
                </a:pPr>
                <a:r>
                  <a:rPr lang="en-US" sz="1400" b="1" dirty="0"/>
                  <a:t>Build/Tag images</a:t>
                </a:r>
              </a:p>
            </p:txBody>
          </p:sp>
          <p:sp>
            <p:nvSpPr>
              <p:cNvPr id="80" name="Rounded Rectangle 79"/>
              <p:cNvSpPr/>
              <p:nvPr/>
            </p:nvSpPr>
            <p:spPr>
              <a:xfrm>
                <a:off x="4621312" y="388884"/>
                <a:ext cx="2724135" cy="853546"/>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u="sng" dirty="0"/>
                  <a:t>Image Registry</a:t>
                </a:r>
              </a:p>
              <a:p>
                <a:pPr marL="285750" indent="-285750">
                  <a:buFont typeface="Arial" panose="020B0604020202020204" pitchFamily="34" charset="0"/>
                  <a:buChar char="•"/>
                </a:pPr>
                <a:r>
                  <a:rPr lang="en-US" sz="1400" b="1" dirty="0"/>
                  <a:t>Login/Push to registry</a:t>
                </a:r>
              </a:p>
              <a:p>
                <a:pPr marL="285750" indent="-285750">
                  <a:buFont typeface="Arial" panose="020B0604020202020204" pitchFamily="34" charset="0"/>
                  <a:buChar char="•"/>
                </a:pPr>
                <a:r>
                  <a:rPr lang="en-US" sz="1400" b="1" dirty="0"/>
                  <a:t>Container Scanning</a:t>
                </a:r>
              </a:p>
            </p:txBody>
          </p:sp>
          <p:sp>
            <p:nvSpPr>
              <p:cNvPr id="81" name="Rounded Rectangle 80"/>
              <p:cNvSpPr/>
              <p:nvPr/>
            </p:nvSpPr>
            <p:spPr>
              <a:xfrm>
                <a:off x="7716675" y="388884"/>
                <a:ext cx="2285426" cy="853546"/>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u="sng" dirty="0"/>
                  <a:t>Review + Revise</a:t>
                </a:r>
              </a:p>
              <a:p>
                <a:pPr marL="285750" indent="-285750">
                  <a:buFont typeface="Arial" panose="020B0604020202020204" pitchFamily="34" charset="0"/>
                  <a:buChar char="•"/>
                </a:pPr>
                <a:r>
                  <a:rPr lang="en-US" sz="1400" b="1" dirty="0"/>
                  <a:t>CI Test Results</a:t>
                </a:r>
              </a:p>
              <a:p>
                <a:pPr marL="285750" indent="-285750">
                  <a:buFont typeface="Arial" panose="020B0604020202020204" pitchFamily="34" charset="0"/>
                  <a:buChar char="•"/>
                </a:pPr>
                <a:r>
                  <a:rPr lang="en-US" sz="1400" b="1" dirty="0"/>
                  <a:t>Security Reports</a:t>
                </a:r>
              </a:p>
            </p:txBody>
          </p:sp>
          <p:sp>
            <p:nvSpPr>
              <p:cNvPr id="82" name="Rounded Rectangle 81"/>
              <p:cNvSpPr/>
              <p:nvPr/>
            </p:nvSpPr>
            <p:spPr>
              <a:xfrm>
                <a:off x="10683861" y="382385"/>
                <a:ext cx="1024944" cy="849078"/>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b="1" u="sng" dirty="0"/>
                  <a:t>Release</a:t>
                </a:r>
                <a:endParaRPr lang="en-US" b="1" dirty="0"/>
              </a:p>
            </p:txBody>
          </p:sp>
          <p:cxnSp>
            <p:nvCxnSpPr>
              <p:cNvPr id="53" name="Straight Arrow Connector 52"/>
              <p:cNvCxnSpPr>
                <a:stCxn id="90" idx="1"/>
                <a:endCxn id="117" idx="1"/>
              </p:cNvCxnSpPr>
              <p:nvPr/>
            </p:nvCxnSpPr>
            <p:spPr>
              <a:xfrm>
                <a:off x="6527124" y="4572798"/>
                <a:ext cx="329533" cy="4464"/>
              </a:xfrm>
              <a:prstGeom prst="straightConnector1">
                <a:avLst/>
              </a:prstGeom>
              <a:ln w="381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5060751" y="5253952"/>
                <a:ext cx="682474" cy="655364"/>
                <a:chOff x="5863446" y="5530991"/>
                <a:chExt cx="719929" cy="655364"/>
              </a:xfrm>
            </p:grpSpPr>
            <p:sp>
              <p:nvSpPr>
                <p:cNvPr id="93" name="Flowchart: Alternate Process 92"/>
                <p:cNvSpPr/>
                <p:nvPr/>
              </p:nvSpPr>
              <p:spPr>
                <a:xfrm flipH="1">
                  <a:off x="5863446" y="5530991"/>
                  <a:ext cx="719929" cy="655364"/>
                </a:xfrm>
                <a:prstGeom prst="flowChartAlternateProcess">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96" name="Picture 9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6938" y="5660496"/>
                  <a:ext cx="464913" cy="397112"/>
                </a:xfrm>
                <a:prstGeom prst="rect">
                  <a:avLst/>
                </a:prstGeom>
              </p:spPr>
            </p:pic>
          </p:grpSp>
          <p:sp>
            <p:nvSpPr>
              <p:cNvPr id="98" name="Rounded Rectangle 97"/>
              <p:cNvSpPr/>
              <p:nvPr/>
            </p:nvSpPr>
            <p:spPr>
              <a:xfrm>
                <a:off x="1067811" y="4506283"/>
                <a:ext cx="458776" cy="4587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t>&gt;_</a:t>
                </a:r>
              </a:p>
            </p:txBody>
          </p:sp>
          <p:cxnSp>
            <p:nvCxnSpPr>
              <p:cNvPr id="3" name="Straight Arrow Connector 2"/>
              <p:cNvCxnSpPr>
                <a:stCxn id="24" idx="3"/>
                <a:endCxn id="79" idx="1"/>
              </p:cNvCxnSpPr>
              <p:nvPr/>
            </p:nvCxnSpPr>
            <p:spPr>
              <a:xfrm flipV="1">
                <a:off x="2078200" y="824883"/>
                <a:ext cx="316965" cy="223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a:stCxn id="79" idx="3"/>
                <a:endCxn id="80" idx="1"/>
              </p:cNvCxnSpPr>
              <p:nvPr/>
            </p:nvCxnSpPr>
            <p:spPr>
              <a:xfrm flipV="1">
                <a:off x="4316883" y="815657"/>
                <a:ext cx="304429" cy="9226"/>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80" idx="3"/>
                <a:endCxn id="81" idx="1"/>
              </p:cNvCxnSpPr>
              <p:nvPr/>
            </p:nvCxnSpPr>
            <p:spPr>
              <a:xfrm>
                <a:off x="7345447" y="815657"/>
                <a:ext cx="37122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75" name="Straight Arrow Connector 74"/>
              <p:cNvCxnSpPr>
                <a:stCxn id="81" idx="3"/>
                <a:endCxn id="82" idx="1"/>
              </p:cNvCxnSpPr>
              <p:nvPr/>
            </p:nvCxnSpPr>
            <p:spPr>
              <a:xfrm flipV="1">
                <a:off x="10002101" y="806924"/>
                <a:ext cx="681760" cy="873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76" name="Rounded Rectangle 75"/>
              <p:cNvSpPr/>
              <p:nvPr/>
            </p:nvSpPr>
            <p:spPr>
              <a:xfrm>
                <a:off x="112533" y="3768309"/>
                <a:ext cx="2178039" cy="1537116"/>
              </a:xfrm>
              <a:prstGeom prst="roundRect">
                <a:avLst/>
              </a:prstGeom>
              <a:noFill/>
              <a:ln w="38100">
                <a:solidFill>
                  <a:schemeClr val="bg1">
                    <a:lumMod val="75000"/>
                  </a:schemeClr>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US" b="1" dirty="0">
                    <a:solidFill>
                      <a:schemeClr val="tx1"/>
                    </a:solidFill>
                  </a:rPr>
                  <a:t>     </a:t>
                </a:r>
                <a:endParaRPr lang="en-US" b="1" u="sng" dirty="0">
                  <a:solidFill>
                    <a:schemeClr val="tx1"/>
                  </a:solidFill>
                </a:endParaRPr>
              </a:p>
            </p:txBody>
          </p:sp>
          <p:sp>
            <p:nvSpPr>
              <p:cNvPr id="77" name="TextBox 76"/>
              <p:cNvSpPr txBox="1"/>
              <p:nvPr/>
            </p:nvSpPr>
            <p:spPr>
              <a:xfrm>
                <a:off x="2623004" y="5246684"/>
                <a:ext cx="1637308" cy="369332"/>
              </a:xfrm>
              <a:prstGeom prst="rect">
                <a:avLst/>
              </a:prstGeom>
              <a:noFill/>
            </p:spPr>
            <p:txBody>
              <a:bodyPr wrap="none" rtlCol="0">
                <a:spAutoFit/>
              </a:bodyPr>
              <a:lstStyle/>
              <a:p>
                <a:r>
                  <a:rPr lang="en-US" b="1" dirty="0">
                    <a:solidFill>
                      <a:schemeClr val="tx1">
                        <a:lumMod val="50000"/>
                        <a:lumOff val="50000"/>
                      </a:schemeClr>
                    </a:solidFill>
                  </a:rPr>
                  <a:t>CI Test Runners</a:t>
                </a:r>
              </a:p>
            </p:txBody>
          </p:sp>
          <p:sp>
            <p:nvSpPr>
              <p:cNvPr id="95" name="Rounded Rectangle 94"/>
              <p:cNvSpPr/>
              <p:nvPr/>
            </p:nvSpPr>
            <p:spPr>
              <a:xfrm>
                <a:off x="2555425" y="4220221"/>
                <a:ext cx="755771" cy="315884"/>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400" b="1" u="sng" dirty="0" err="1">
                    <a:solidFill>
                      <a:schemeClr val="tx1"/>
                    </a:solidFill>
                  </a:rPr>
                  <a:t>test_A</a:t>
                </a:r>
                <a:endParaRPr lang="en-US" sz="1400" b="1" u="sng" dirty="0">
                  <a:solidFill>
                    <a:schemeClr val="tx1"/>
                  </a:solidFill>
                </a:endParaRPr>
              </a:p>
            </p:txBody>
          </p:sp>
          <p:sp>
            <p:nvSpPr>
              <p:cNvPr id="99" name="Rounded Rectangle 98"/>
              <p:cNvSpPr/>
              <p:nvPr/>
            </p:nvSpPr>
            <p:spPr>
              <a:xfrm>
                <a:off x="3418209" y="4220220"/>
                <a:ext cx="734254" cy="315885"/>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400" b="1" u="sng" dirty="0" err="1">
                    <a:solidFill>
                      <a:schemeClr val="tx1"/>
                    </a:solidFill>
                  </a:rPr>
                  <a:t>test_B</a:t>
                </a:r>
                <a:endParaRPr lang="en-US" sz="1400" b="1" u="sng" dirty="0">
                  <a:solidFill>
                    <a:schemeClr val="tx1"/>
                  </a:solidFill>
                </a:endParaRPr>
              </a:p>
            </p:txBody>
          </p:sp>
          <p:sp>
            <p:nvSpPr>
              <p:cNvPr id="102" name="Rectangle 101"/>
              <p:cNvSpPr/>
              <p:nvPr/>
            </p:nvSpPr>
            <p:spPr>
              <a:xfrm>
                <a:off x="2696247" y="4747972"/>
                <a:ext cx="448045" cy="420130"/>
              </a:xfrm>
              <a:prstGeom prst="rect">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Consolas" panose="020B0609020204030204" pitchFamily="49" charset="0"/>
                  </a:rPr>
                  <a:t>A</a:t>
                </a:r>
                <a:r>
                  <a:rPr lang="en-US" sz="900" b="1" dirty="0">
                    <a:solidFill>
                      <a:schemeClr val="accent6"/>
                    </a:solidFill>
                    <a:latin typeface="Consolas" panose="020B0609020204030204" pitchFamily="49" charset="0"/>
                  </a:rPr>
                  <a:t> </a:t>
                </a:r>
                <a:r>
                  <a:rPr lang="en-US" sz="900" b="1" dirty="0">
                    <a:solidFill>
                      <a:srgbClr val="00B050"/>
                    </a:solidFill>
                    <a:latin typeface="Consolas" panose="020B0609020204030204" pitchFamily="49" charset="0"/>
                  </a:rPr>
                  <a:t>PASS</a:t>
                </a:r>
                <a:r>
                  <a:rPr lang="en-US" sz="900" b="1" dirty="0">
                    <a:solidFill>
                      <a:schemeClr val="accent6"/>
                    </a:solidFill>
                    <a:latin typeface="Consolas" panose="020B0609020204030204" pitchFamily="49" charset="0"/>
                  </a:rPr>
                  <a:t> </a:t>
                </a:r>
              </a:p>
            </p:txBody>
          </p:sp>
          <p:sp>
            <p:nvSpPr>
              <p:cNvPr id="103" name="Rectangle 102"/>
              <p:cNvSpPr/>
              <p:nvPr/>
            </p:nvSpPr>
            <p:spPr>
              <a:xfrm>
                <a:off x="3561313" y="4747972"/>
                <a:ext cx="448045" cy="420130"/>
              </a:xfrm>
              <a:prstGeom prst="rect">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Consolas" panose="020B0609020204030204" pitchFamily="49" charset="0"/>
                  </a:rPr>
                  <a:t>B</a:t>
                </a:r>
                <a:r>
                  <a:rPr lang="en-US" sz="900" b="1" dirty="0">
                    <a:solidFill>
                      <a:schemeClr val="accent6"/>
                    </a:solidFill>
                    <a:latin typeface="Consolas" panose="020B0609020204030204" pitchFamily="49" charset="0"/>
                  </a:rPr>
                  <a:t> WARN</a:t>
                </a:r>
              </a:p>
            </p:txBody>
          </p:sp>
          <p:cxnSp>
            <p:nvCxnSpPr>
              <p:cNvPr id="104" name="Straight Arrow Connector 103"/>
              <p:cNvCxnSpPr>
                <a:stCxn id="95" idx="2"/>
                <a:endCxn id="102" idx="0"/>
              </p:cNvCxnSpPr>
              <p:nvPr/>
            </p:nvCxnSpPr>
            <p:spPr>
              <a:xfrm flipH="1">
                <a:off x="2920270" y="4536105"/>
                <a:ext cx="13041" cy="2118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99" idx="2"/>
                <a:endCxn id="103" idx="0"/>
              </p:cNvCxnSpPr>
              <p:nvPr/>
            </p:nvCxnSpPr>
            <p:spPr>
              <a:xfrm>
                <a:off x="3785336" y="4536105"/>
                <a:ext cx="0" cy="2118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0" name="Rounded Rectangle 139"/>
              <p:cNvSpPr/>
              <p:nvPr/>
            </p:nvSpPr>
            <p:spPr>
              <a:xfrm>
                <a:off x="2506623" y="2195603"/>
                <a:ext cx="1737419" cy="1078717"/>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b"/>
              <a:lstStyle/>
              <a:p>
                <a:pPr algn="ctr"/>
                <a:r>
                  <a:rPr lang="en-US" b="1" dirty="0" err="1">
                    <a:solidFill>
                      <a:schemeClr val="tx1"/>
                    </a:solidFill>
                  </a:rPr>
                  <a:t>GitLab</a:t>
                </a:r>
                <a:r>
                  <a:rPr lang="en-US" b="1" dirty="0">
                    <a:solidFill>
                      <a:schemeClr val="tx1"/>
                    </a:solidFill>
                  </a:rPr>
                  <a:t> CI</a:t>
                </a:r>
              </a:p>
            </p:txBody>
          </p:sp>
          <p:pic>
            <p:nvPicPr>
              <p:cNvPr id="139" name="Picture 138"/>
              <p:cNvPicPr>
                <a:picLocks noChangeAspect="1"/>
              </p:cNvPicPr>
              <p:nvPr/>
            </p:nvPicPr>
            <p:blipFill rotWithShape="1">
              <a:blip r:embed="rId5" cstate="print">
                <a:extLst>
                  <a:ext uri="{28A0092B-C50C-407E-A947-70E740481C1C}">
                    <a14:useLocalDpi xmlns:a14="http://schemas.microsoft.com/office/drawing/2010/main" val="0"/>
                  </a:ext>
                </a:extLst>
              </a:blip>
              <a:srcRect l="18800" t="18800" r="18800" b="18800"/>
              <a:stretch/>
            </p:blipFill>
            <p:spPr>
              <a:xfrm>
                <a:off x="3053063" y="2285787"/>
                <a:ext cx="636096" cy="606942"/>
              </a:xfrm>
              <a:prstGeom prst="rect">
                <a:avLst/>
              </a:prstGeom>
            </p:spPr>
          </p:pic>
          <p:cxnSp>
            <p:nvCxnSpPr>
              <p:cNvPr id="144" name="Elbow Connector 143"/>
              <p:cNvCxnSpPr>
                <a:stCxn id="140" idx="2"/>
                <a:endCxn id="95" idx="0"/>
              </p:cNvCxnSpPr>
              <p:nvPr/>
            </p:nvCxnSpPr>
            <p:spPr>
              <a:xfrm rot="5400000">
                <a:off x="2681372" y="3526259"/>
                <a:ext cx="945901" cy="442022"/>
              </a:xfrm>
              <a:prstGeom prst="bentConnector3">
                <a:avLst>
                  <a:gd name="adj1" fmla="val 70213"/>
                </a:avLst>
              </a:prstGeom>
              <a:ln w="9525">
                <a:tailEnd type="triangle"/>
              </a:ln>
            </p:spPr>
            <p:style>
              <a:lnRef idx="1">
                <a:schemeClr val="dk1"/>
              </a:lnRef>
              <a:fillRef idx="0">
                <a:schemeClr val="dk1"/>
              </a:fillRef>
              <a:effectRef idx="0">
                <a:schemeClr val="dk1"/>
              </a:effectRef>
              <a:fontRef idx="minor">
                <a:schemeClr val="tx1"/>
              </a:fontRef>
            </p:style>
          </p:cxnSp>
          <p:cxnSp>
            <p:nvCxnSpPr>
              <p:cNvPr id="184" name="Elbow Connector 183"/>
              <p:cNvCxnSpPr>
                <a:stCxn id="140" idx="2"/>
                <a:endCxn id="99" idx="0"/>
              </p:cNvCxnSpPr>
              <p:nvPr/>
            </p:nvCxnSpPr>
            <p:spPr>
              <a:xfrm rot="16200000" flipH="1">
                <a:off x="3107384" y="3542268"/>
                <a:ext cx="945900" cy="410003"/>
              </a:xfrm>
              <a:prstGeom prst="bentConnector3">
                <a:avLst>
                  <a:gd name="adj1" fmla="val 70213"/>
                </a:avLst>
              </a:prstGeom>
              <a:ln w="9525">
                <a:tailEnd type="triangle"/>
              </a:ln>
            </p:spPr>
            <p:style>
              <a:lnRef idx="1">
                <a:schemeClr val="dk1"/>
              </a:lnRef>
              <a:fillRef idx="0">
                <a:schemeClr val="dk1"/>
              </a:fillRef>
              <a:effectRef idx="0">
                <a:schemeClr val="dk1"/>
              </a:effectRef>
              <a:fontRef idx="minor">
                <a:schemeClr val="tx1"/>
              </a:fontRef>
            </p:style>
          </p:cxnSp>
          <p:sp>
            <p:nvSpPr>
              <p:cNvPr id="109" name="Rectangle 108"/>
              <p:cNvSpPr/>
              <p:nvPr/>
            </p:nvSpPr>
            <p:spPr>
              <a:xfrm>
                <a:off x="9021093" y="3723365"/>
                <a:ext cx="570684" cy="817951"/>
              </a:xfrm>
              <a:prstGeom prst="rect">
                <a:avLst/>
              </a:prstGeom>
              <a:solidFill>
                <a:schemeClr val="tx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00B050"/>
                    </a:solidFill>
                    <a:latin typeface="Consolas" panose="020B0609020204030204" pitchFamily="49" charset="0"/>
                  </a:rPr>
                  <a:t>A:PASS </a:t>
                </a:r>
                <a:br>
                  <a:rPr lang="en-US" sz="900" b="1" dirty="0">
                    <a:solidFill>
                      <a:srgbClr val="00B050"/>
                    </a:solidFill>
                    <a:latin typeface="Consolas" panose="020B0609020204030204" pitchFamily="49" charset="0"/>
                  </a:rPr>
                </a:br>
                <a:r>
                  <a:rPr lang="en-US" sz="900" b="1" dirty="0">
                    <a:solidFill>
                      <a:srgbClr val="00B050"/>
                    </a:solidFill>
                    <a:latin typeface="Consolas" panose="020B0609020204030204" pitchFamily="49" charset="0"/>
                  </a:rPr>
                  <a:t>B:PASS </a:t>
                </a:r>
                <a:br>
                  <a:rPr lang="en-US" sz="900" b="1" dirty="0">
                    <a:solidFill>
                      <a:srgbClr val="00B050"/>
                    </a:solidFill>
                    <a:latin typeface="Consolas" panose="020B0609020204030204" pitchFamily="49" charset="0"/>
                  </a:rPr>
                </a:br>
                <a:r>
                  <a:rPr lang="en-US" sz="900" b="1" dirty="0">
                    <a:solidFill>
                      <a:srgbClr val="00B050"/>
                    </a:solidFill>
                    <a:latin typeface="Consolas" panose="020B0609020204030204" pitchFamily="49" charset="0"/>
                  </a:rPr>
                  <a:t>C:PASS D:PASS</a:t>
                </a:r>
              </a:p>
              <a:p>
                <a:pPr algn="ctr"/>
                <a:r>
                  <a:rPr lang="en-US" sz="900" b="1" dirty="0">
                    <a:solidFill>
                      <a:schemeClr val="bg1"/>
                    </a:solidFill>
                    <a:latin typeface="Consolas" panose="020B0609020204030204" pitchFamily="49" charset="0"/>
                  </a:rPr>
                  <a:t>…</a:t>
                </a:r>
              </a:p>
            </p:txBody>
          </p:sp>
          <p:sp>
            <p:nvSpPr>
              <p:cNvPr id="127" name="Oval 126"/>
              <p:cNvSpPr/>
              <p:nvPr/>
            </p:nvSpPr>
            <p:spPr>
              <a:xfrm>
                <a:off x="2572025" y="2307091"/>
                <a:ext cx="207818" cy="207818"/>
              </a:xfrm>
              <a:prstGeom prst="ellipse">
                <a:avLst/>
              </a:prstGeom>
              <a:solidFill>
                <a:srgbClr val="C000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a:t>
                </a:r>
              </a:p>
            </p:txBody>
          </p:sp>
          <p:pic>
            <p:nvPicPr>
              <p:cNvPr id="150" name="Picture 149"/>
              <p:cNvPicPr>
                <a:picLocks noChangeAspect="1"/>
              </p:cNvPicPr>
              <p:nvPr/>
            </p:nvPicPr>
            <p:blipFill rotWithShape="1">
              <a:blip r:embed="rId6" cstate="print">
                <a:extLst>
                  <a:ext uri="{28A0092B-C50C-407E-A947-70E740481C1C}">
                    <a14:useLocalDpi xmlns:a14="http://schemas.microsoft.com/office/drawing/2010/main" val="0"/>
                  </a:ext>
                </a:extLst>
              </a:blip>
              <a:srcRect l="18800" t="18800" r="18800" b="18800"/>
              <a:stretch/>
            </p:blipFill>
            <p:spPr>
              <a:xfrm>
                <a:off x="5651576" y="2307091"/>
                <a:ext cx="386804" cy="369078"/>
              </a:xfrm>
              <a:prstGeom prst="rect">
                <a:avLst/>
              </a:prstGeom>
            </p:spPr>
          </p:pic>
          <p:cxnSp>
            <p:nvCxnSpPr>
              <p:cNvPr id="152" name="Straight Arrow Connector 151"/>
              <p:cNvCxnSpPr>
                <a:stCxn id="105" idx="3"/>
                <a:endCxn id="109" idx="1"/>
              </p:cNvCxnSpPr>
              <p:nvPr/>
            </p:nvCxnSpPr>
            <p:spPr>
              <a:xfrm>
                <a:off x="8784586" y="4132341"/>
                <a:ext cx="23650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7" name="Flowchart: Alternate Process 156"/>
              <p:cNvSpPr/>
              <p:nvPr/>
            </p:nvSpPr>
            <p:spPr>
              <a:xfrm flipH="1">
                <a:off x="5706376" y="2880121"/>
                <a:ext cx="332004" cy="3320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60" name="Can 159"/>
              <p:cNvSpPr/>
              <p:nvPr/>
            </p:nvSpPr>
            <p:spPr>
              <a:xfrm>
                <a:off x="10401345" y="2134753"/>
                <a:ext cx="1602882" cy="1186299"/>
              </a:xfrm>
              <a:prstGeom prst="can">
                <a:avLst>
                  <a:gd name="adj" fmla="val 12999"/>
                </a:avLst>
              </a:prstGeom>
              <a:solidFill>
                <a:schemeClr val="bg1">
                  <a:lumMod val="85000"/>
                </a:schemeClr>
              </a:solid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lang="en-US" b="1" dirty="0">
                  <a:solidFill>
                    <a:schemeClr val="tx1"/>
                  </a:solidFill>
                </a:endParaRPr>
              </a:p>
              <a:p>
                <a:pPr algn="ctr"/>
                <a:r>
                  <a:rPr lang="en-US" sz="1400" b="1" dirty="0">
                    <a:solidFill>
                      <a:schemeClr val="tx1"/>
                    </a:solidFill>
                  </a:rPr>
                  <a:t>Container Registry</a:t>
                </a:r>
              </a:p>
            </p:txBody>
          </p:sp>
          <p:pic>
            <p:nvPicPr>
              <p:cNvPr id="161" name="Picture 160"/>
              <p:cNvPicPr>
                <a:picLocks noChangeAspect="1"/>
              </p:cNvPicPr>
              <p:nvPr/>
            </p:nvPicPr>
            <p:blipFill rotWithShape="1">
              <a:blip r:embed="rId6" cstate="print">
                <a:extLst>
                  <a:ext uri="{28A0092B-C50C-407E-A947-70E740481C1C}">
                    <a14:useLocalDpi xmlns:a14="http://schemas.microsoft.com/office/drawing/2010/main" val="0"/>
                  </a:ext>
                </a:extLst>
              </a:blip>
              <a:srcRect l="18800" t="18800" r="18800" b="18800"/>
              <a:stretch/>
            </p:blipFill>
            <p:spPr>
              <a:xfrm>
                <a:off x="11009384" y="2305473"/>
                <a:ext cx="386804" cy="369078"/>
              </a:xfrm>
              <a:prstGeom prst="rect">
                <a:avLst/>
              </a:prstGeom>
            </p:spPr>
          </p:pic>
          <p:sp>
            <p:nvSpPr>
              <p:cNvPr id="162" name="Flowchart: Alternate Process 161"/>
              <p:cNvSpPr/>
              <p:nvPr/>
            </p:nvSpPr>
            <p:spPr>
              <a:xfrm flipH="1">
                <a:off x="11396188" y="2887228"/>
                <a:ext cx="332004" cy="3320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164" name="Straight Arrow Connector 163"/>
              <p:cNvCxnSpPr>
                <a:stCxn id="74" idx="4"/>
                <a:endCxn id="159" idx="1"/>
              </p:cNvCxnSpPr>
              <p:nvPr/>
            </p:nvCxnSpPr>
            <p:spPr>
              <a:xfrm flipV="1">
                <a:off x="6646419" y="2717324"/>
                <a:ext cx="1574477" cy="12197"/>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59" name="Flowchart: Decision 158"/>
              <p:cNvSpPr/>
              <p:nvPr/>
            </p:nvSpPr>
            <p:spPr>
              <a:xfrm>
                <a:off x="8220896" y="2285787"/>
                <a:ext cx="1288170" cy="863074"/>
              </a:xfrm>
              <a:prstGeom prst="flowChartDecision">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t>Deploy?</a:t>
                </a:r>
              </a:p>
            </p:txBody>
          </p:sp>
          <p:sp>
            <p:nvSpPr>
              <p:cNvPr id="171" name="Flowchart: Alternate Process 170"/>
              <p:cNvSpPr/>
              <p:nvPr/>
            </p:nvSpPr>
            <p:spPr>
              <a:xfrm flipH="1">
                <a:off x="10677380" y="2880121"/>
                <a:ext cx="332004" cy="3320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172" name="Straight Arrow Connector 171"/>
              <p:cNvCxnSpPr>
                <a:stCxn id="171" idx="1"/>
                <a:endCxn id="162" idx="3"/>
              </p:cNvCxnSpPr>
              <p:nvPr/>
            </p:nvCxnSpPr>
            <p:spPr>
              <a:xfrm>
                <a:off x="11009384" y="3046123"/>
                <a:ext cx="386804" cy="7107"/>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69" name="Circular Arrow 168"/>
              <p:cNvSpPr/>
              <p:nvPr/>
            </p:nvSpPr>
            <p:spPr>
              <a:xfrm rot="18782774" flipH="1">
                <a:off x="8569145" y="1844794"/>
                <a:ext cx="611000" cy="611000"/>
              </a:xfrm>
              <a:prstGeom prst="circularArrow">
                <a:avLst>
                  <a:gd name="adj1" fmla="val 12500"/>
                  <a:gd name="adj2" fmla="val 1142319"/>
                  <a:gd name="adj3" fmla="val 20457681"/>
                  <a:gd name="adj4" fmla="val 507315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0" name="TextBox 169"/>
              <p:cNvSpPr txBox="1"/>
              <p:nvPr/>
            </p:nvSpPr>
            <p:spPr>
              <a:xfrm>
                <a:off x="7313133" y="2412173"/>
                <a:ext cx="856388" cy="369332"/>
              </a:xfrm>
              <a:prstGeom prst="rect">
                <a:avLst/>
              </a:prstGeom>
              <a:noFill/>
            </p:spPr>
            <p:txBody>
              <a:bodyPr wrap="none" rtlCol="0">
                <a:spAutoFit/>
              </a:bodyPr>
              <a:lstStyle/>
              <a:p>
                <a:r>
                  <a:rPr lang="en-US" dirty="0"/>
                  <a:t>Review</a:t>
                </a:r>
              </a:p>
            </p:txBody>
          </p:sp>
          <p:sp>
            <p:nvSpPr>
              <p:cNvPr id="177" name="TextBox 176"/>
              <p:cNvSpPr txBox="1"/>
              <p:nvPr/>
            </p:nvSpPr>
            <p:spPr>
              <a:xfrm>
                <a:off x="8482868" y="1579442"/>
                <a:ext cx="782202" cy="369332"/>
              </a:xfrm>
              <a:prstGeom prst="rect">
                <a:avLst/>
              </a:prstGeom>
              <a:noFill/>
            </p:spPr>
            <p:txBody>
              <a:bodyPr wrap="none" rtlCol="0">
                <a:spAutoFit/>
              </a:bodyPr>
              <a:lstStyle/>
              <a:p>
                <a:r>
                  <a:rPr lang="en-US" dirty="0"/>
                  <a:t>Revise</a:t>
                </a:r>
              </a:p>
            </p:txBody>
          </p:sp>
          <p:sp>
            <p:nvSpPr>
              <p:cNvPr id="178" name="TextBox 177"/>
              <p:cNvSpPr txBox="1"/>
              <p:nvPr/>
            </p:nvSpPr>
            <p:spPr>
              <a:xfrm>
                <a:off x="9400526" y="2351189"/>
                <a:ext cx="905184" cy="369332"/>
              </a:xfrm>
              <a:prstGeom prst="rect">
                <a:avLst/>
              </a:prstGeom>
              <a:noFill/>
            </p:spPr>
            <p:txBody>
              <a:bodyPr wrap="none" rtlCol="0">
                <a:spAutoFit/>
              </a:bodyPr>
              <a:lstStyle/>
              <a:p>
                <a:r>
                  <a:rPr lang="en-US" dirty="0"/>
                  <a:t>Release</a:t>
                </a:r>
              </a:p>
            </p:txBody>
          </p:sp>
          <p:cxnSp>
            <p:nvCxnSpPr>
              <p:cNvPr id="179" name="Straight Arrow Connector 178"/>
              <p:cNvCxnSpPr>
                <a:stCxn id="159" idx="3"/>
                <a:endCxn id="160" idx="2"/>
              </p:cNvCxnSpPr>
              <p:nvPr/>
            </p:nvCxnSpPr>
            <p:spPr>
              <a:xfrm>
                <a:off x="9509066" y="2717324"/>
                <a:ext cx="892279" cy="10579"/>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grpSp>
        <p:cxnSp>
          <p:nvCxnSpPr>
            <p:cNvPr id="121" name="Straight Arrow Connector 120"/>
            <p:cNvCxnSpPr>
              <a:stCxn id="162" idx="2"/>
              <a:endCxn id="125" idx="0"/>
            </p:cNvCxnSpPr>
            <p:nvPr/>
          </p:nvCxnSpPr>
          <p:spPr>
            <a:xfrm>
              <a:off x="11599810" y="2984611"/>
              <a:ext cx="0" cy="1525473"/>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25" name="Rounded Rectangle 124"/>
            <p:cNvSpPr/>
            <p:nvPr/>
          </p:nvSpPr>
          <p:spPr>
            <a:xfrm>
              <a:off x="11079476" y="4510084"/>
              <a:ext cx="1040668" cy="1040668"/>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8" name="Rounded Rectangle 127"/>
            <p:cNvSpPr/>
            <p:nvPr/>
          </p:nvSpPr>
          <p:spPr>
            <a:xfrm>
              <a:off x="11365877" y="5006164"/>
              <a:ext cx="458776" cy="4587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t>&gt;_</a:t>
              </a:r>
            </a:p>
          </p:txBody>
        </p:sp>
        <p:pic>
          <p:nvPicPr>
            <p:cNvPr id="54" name="Picture 53"/>
            <p:cNvPicPr>
              <a:picLocks noChangeAspect="1"/>
            </p:cNvPicPr>
            <p:nvPr/>
          </p:nvPicPr>
          <p:blipFill>
            <a:blip r:embed="rId7"/>
            <a:stretch>
              <a:fillRect/>
            </a:stretch>
          </p:blipFill>
          <p:spPr>
            <a:xfrm>
              <a:off x="11389617" y="4566777"/>
              <a:ext cx="403339" cy="379207"/>
            </a:xfrm>
            <a:prstGeom prst="rect">
              <a:avLst/>
            </a:prstGeom>
          </p:spPr>
        </p:pic>
        <p:sp>
          <p:nvSpPr>
            <p:cNvPr id="129" name="TextBox 128"/>
            <p:cNvSpPr txBox="1"/>
            <p:nvPr/>
          </p:nvSpPr>
          <p:spPr>
            <a:xfrm>
              <a:off x="9786997" y="4723416"/>
              <a:ext cx="1303935" cy="646331"/>
            </a:xfrm>
            <a:prstGeom prst="rect">
              <a:avLst/>
            </a:prstGeom>
            <a:noFill/>
          </p:spPr>
          <p:txBody>
            <a:bodyPr wrap="square" rtlCol="0">
              <a:spAutoFit/>
            </a:bodyPr>
            <a:lstStyle/>
            <a:p>
              <a:pPr algn="r"/>
              <a:r>
                <a:rPr lang="en-US" b="1" dirty="0" smtClean="0">
                  <a:solidFill>
                    <a:schemeClr val="tx1">
                      <a:lumMod val="50000"/>
                      <a:lumOff val="50000"/>
                    </a:schemeClr>
                  </a:solidFill>
                </a:rPr>
                <a:t>User </a:t>
              </a:r>
              <a:r>
                <a:rPr lang="en-US" b="1" dirty="0">
                  <a:solidFill>
                    <a:schemeClr val="tx1">
                      <a:lumMod val="50000"/>
                      <a:lumOff val="50000"/>
                    </a:schemeClr>
                  </a:solidFill>
                </a:rPr>
                <a:t>Machine </a:t>
              </a:r>
            </a:p>
          </p:txBody>
        </p:sp>
        <p:sp>
          <p:nvSpPr>
            <p:cNvPr id="130" name="TextBox 129"/>
            <p:cNvSpPr txBox="1"/>
            <p:nvPr/>
          </p:nvSpPr>
          <p:spPr>
            <a:xfrm rot="1187315">
              <a:off x="10382498" y="3663227"/>
              <a:ext cx="1290738" cy="307777"/>
            </a:xfrm>
            <a:prstGeom prst="rect">
              <a:avLst/>
            </a:prstGeom>
            <a:noFill/>
          </p:spPr>
          <p:txBody>
            <a:bodyPr wrap="none" rtlCol="0">
              <a:spAutoFit/>
            </a:bodyPr>
            <a:lstStyle/>
            <a:p>
              <a:r>
                <a:rPr lang="en-US" sz="1400" b="1" dirty="0" smtClean="0"/>
                <a:t>singularity pull</a:t>
              </a:r>
              <a:endParaRPr lang="en-US" sz="1400" b="1" dirty="0"/>
            </a:p>
          </p:txBody>
        </p:sp>
      </p:grpSp>
    </p:spTree>
    <p:extLst>
      <p:ext uri="{BB962C8B-B14F-4D97-AF65-F5344CB8AC3E}">
        <p14:creationId xmlns:p14="http://schemas.microsoft.com/office/powerpoint/2010/main" val="2781813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2094637" y="1949757"/>
            <a:ext cx="1633902" cy="1078717"/>
          </a:xfrm>
          <a:prstGeom prst="roundRect">
            <a:avLst/>
          </a:prstGeom>
          <a:solidFill>
            <a:schemeClr val="bg1">
              <a:lumMod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nvGrpSpPr>
          <p:cNvPr id="28" name="Group 27"/>
          <p:cNvGrpSpPr/>
          <p:nvPr/>
        </p:nvGrpSpPr>
        <p:grpSpPr>
          <a:xfrm>
            <a:off x="2224058" y="2108829"/>
            <a:ext cx="1342384" cy="716097"/>
            <a:chOff x="7715085" y="4866510"/>
            <a:chExt cx="1172413" cy="625424"/>
          </a:xfrm>
        </p:grpSpPr>
        <p:sp>
          <p:nvSpPr>
            <p:cNvPr id="29" name="Oval 28"/>
            <p:cNvSpPr/>
            <p:nvPr/>
          </p:nvSpPr>
          <p:spPr>
            <a:xfrm flipH="1" flipV="1">
              <a:off x="7715085" y="5136442"/>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Oval 29"/>
            <p:cNvSpPr/>
            <p:nvPr/>
          </p:nvSpPr>
          <p:spPr>
            <a:xfrm flipH="1" flipV="1">
              <a:off x="8256439" y="4867393"/>
              <a:ext cx="118024" cy="1180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600"/>
            </a:p>
          </p:txBody>
        </p:sp>
        <p:sp>
          <p:nvSpPr>
            <p:cNvPr id="31" name="Oval 30"/>
            <p:cNvSpPr/>
            <p:nvPr/>
          </p:nvSpPr>
          <p:spPr>
            <a:xfrm flipH="1" flipV="1">
              <a:off x="8010360" y="5139643"/>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Oval 31"/>
            <p:cNvSpPr/>
            <p:nvPr/>
          </p:nvSpPr>
          <p:spPr>
            <a:xfrm flipH="1" flipV="1">
              <a:off x="8272068" y="5373909"/>
              <a:ext cx="118024" cy="118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sp>
          <p:nvSpPr>
            <p:cNvPr id="33" name="Oval 32"/>
            <p:cNvSpPr/>
            <p:nvPr/>
          </p:nvSpPr>
          <p:spPr>
            <a:xfrm flipH="1" flipV="1">
              <a:off x="8502747" y="4866510"/>
              <a:ext cx="118024" cy="1180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600"/>
            </a:p>
          </p:txBody>
        </p:sp>
        <p:sp>
          <p:nvSpPr>
            <p:cNvPr id="34" name="Oval 33"/>
            <p:cNvSpPr/>
            <p:nvPr/>
          </p:nvSpPr>
          <p:spPr>
            <a:xfrm flipH="1" flipV="1">
              <a:off x="8520771" y="5371479"/>
              <a:ext cx="118024" cy="118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sp>
          <p:nvSpPr>
            <p:cNvPr id="35" name="Oval 34"/>
            <p:cNvSpPr/>
            <p:nvPr/>
          </p:nvSpPr>
          <p:spPr>
            <a:xfrm flipH="1" flipV="1">
              <a:off x="8769474" y="5371477"/>
              <a:ext cx="118024" cy="11802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600"/>
            </a:p>
          </p:txBody>
        </p:sp>
        <p:cxnSp>
          <p:nvCxnSpPr>
            <p:cNvPr id="36" name="Straight Arrow Connector 35"/>
            <p:cNvCxnSpPr>
              <a:stCxn id="29" idx="2"/>
              <a:endCxn id="31" idx="6"/>
            </p:cNvCxnSpPr>
            <p:nvPr/>
          </p:nvCxnSpPr>
          <p:spPr>
            <a:xfrm>
              <a:off x="7833109" y="5195454"/>
              <a:ext cx="177251" cy="3201"/>
            </a:xfrm>
            <a:prstGeom prst="straightConnector1">
              <a:avLst/>
            </a:prstGeom>
            <a:ln w="38100">
              <a:solidFill>
                <a:srgbClr val="2F528F"/>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1" idx="3"/>
              <a:endCxn id="30" idx="7"/>
            </p:cNvCxnSpPr>
            <p:nvPr/>
          </p:nvCxnSpPr>
          <p:spPr>
            <a:xfrm flipV="1">
              <a:off x="8111100" y="4968134"/>
              <a:ext cx="162624" cy="18879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a:stCxn id="30" idx="2"/>
              <a:endCxn id="33" idx="6"/>
            </p:cNvCxnSpPr>
            <p:nvPr/>
          </p:nvCxnSpPr>
          <p:spPr>
            <a:xfrm flipV="1">
              <a:off x="8374463" y="4925520"/>
              <a:ext cx="128285" cy="880"/>
            </a:xfrm>
            <a:prstGeom prst="straightConnector1">
              <a:avLst/>
            </a:prstGeom>
            <a:ln w="38100">
              <a:solidFill>
                <a:srgbClr val="AE5A21"/>
              </a:solidFill>
              <a:tailEnd type="triangle"/>
            </a:ln>
          </p:spPr>
          <p:style>
            <a:lnRef idx="1">
              <a:schemeClr val="accent2"/>
            </a:lnRef>
            <a:fillRef idx="0">
              <a:schemeClr val="accent2"/>
            </a:fillRef>
            <a:effectRef idx="0">
              <a:schemeClr val="accent2"/>
            </a:effectRef>
            <a:fontRef idx="minor">
              <a:schemeClr val="tx1"/>
            </a:fontRef>
          </p:style>
        </p:cxnSp>
        <p:cxnSp>
          <p:nvCxnSpPr>
            <p:cNvPr id="39" name="Straight Arrow Connector 38"/>
            <p:cNvCxnSpPr>
              <a:stCxn id="32" idx="2"/>
              <a:endCxn id="34" idx="6"/>
            </p:cNvCxnSpPr>
            <p:nvPr/>
          </p:nvCxnSpPr>
          <p:spPr>
            <a:xfrm flipV="1">
              <a:off x="8390092" y="5430490"/>
              <a:ext cx="130680" cy="2424"/>
            </a:xfrm>
            <a:prstGeom prst="straightConnector1">
              <a:avLst/>
            </a:prstGeom>
            <a:ln w="3810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cxnSp>
          <p:nvCxnSpPr>
            <p:cNvPr id="40" name="Straight Arrow Connector 39"/>
            <p:cNvCxnSpPr>
              <a:stCxn id="34" idx="2"/>
              <a:endCxn id="35" idx="6"/>
            </p:cNvCxnSpPr>
            <p:nvPr/>
          </p:nvCxnSpPr>
          <p:spPr>
            <a:xfrm flipV="1">
              <a:off x="8638795" y="5430486"/>
              <a:ext cx="130679" cy="1"/>
            </a:xfrm>
            <a:prstGeom prst="straightConnector1">
              <a:avLst/>
            </a:prstGeom>
            <a:ln w="38100">
              <a:solidFill>
                <a:schemeClr val="accent6">
                  <a:lumMod val="75000"/>
                </a:schemeClr>
              </a:solidFill>
              <a:tailEnd type="triangle"/>
            </a:ln>
          </p:spPr>
          <p:style>
            <a:lnRef idx="1">
              <a:schemeClr val="accent6"/>
            </a:lnRef>
            <a:fillRef idx="0">
              <a:schemeClr val="accent6"/>
            </a:fillRef>
            <a:effectRef idx="0">
              <a:schemeClr val="accent6"/>
            </a:effectRef>
            <a:fontRef idx="minor">
              <a:schemeClr val="tx1"/>
            </a:fontRef>
          </p:style>
        </p:cxnSp>
        <p:cxnSp>
          <p:nvCxnSpPr>
            <p:cNvPr id="41" name="Straight Arrow Connector 40"/>
            <p:cNvCxnSpPr>
              <a:stCxn id="31" idx="1"/>
              <a:endCxn id="32" idx="5"/>
            </p:cNvCxnSpPr>
            <p:nvPr/>
          </p:nvCxnSpPr>
          <p:spPr>
            <a:xfrm>
              <a:off x="8111100" y="5240381"/>
              <a:ext cx="178253" cy="15080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2" name="Oval 41"/>
            <p:cNvSpPr/>
            <p:nvPr/>
          </p:nvSpPr>
          <p:spPr>
            <a:xfrm flipH="1" flipV="1">
              <a:off x="8739595" y="5133063"/>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43" name="Straight Arrow Connector 42"/>
            <p:cNvCxnSpPr>
              <a:stCxn id="33" idx="1"/>
              <a:endCxn id="42" idx="5"/>
            </p:cNvCxnSpPr>
            <p:nvPr/>
          </p:nvCxnSpPr>
          <p:spPr>
            <a:xfrm>
              <a:off x="8603488" y="4967251"/>
              <a:ext cx="153392" cy="183096"/>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44" name="Oval 43"/>
            <p:cNvSpPr/>
            <p:nvPr/>
          </p:nvSpPr>
          <p:spPr>
            <a:xfrm flipH="1" flipV="1">
              <a:off x="8385243" y="5136431"/>
              <a:ext cx="118024" cy="1180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45" name="Straight Arrow Connector 44"/>
            <p:cNvCxnSpPr>
              <a:stCxn id="31" idx="2"/>
              <a:endCxn id="44" idx="6"/>
            </p:cNvCxnSpPr>
            <p:nvPr/>
          </p:nvCxnSpPr>
          <p:spPr>
            <a:xfrm flipV="1">
              <a:off x="8128384" y="5195444"/>
              <a:ext cx="256859" cy="3201"/>
            </a:xfrm>
            <a:prstGeom prst="straightConnector1">
              <a:avLst/>
            </a:prstGeom>
            <a:ln w="38100">
              <a:solidFill>
                <a:srgbClr val="2F528F"/>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4" idx="2"/>
              <a:endCxn id="42" idx="6"/>
            </p:cNvCxnSpPr>
            <p:nvPr/>
          </p:nvCxnSpPr>
          <p:spPr>
            <a:xfrm flipV="1">
              <a:off x="8503267" y="5192075"/>
              <a:ext cx="236328" cy="3369"/>
            </a:xfrm>
            <a:prstGeom prst="straightConnector1">
              <a:avLst/>
            </a:prstGeom>
            <a:ln w="38100">
              <a:solidFill>
                <a:srgbClr val="2F528F"/>
              </a:solidFill>
              <a:tailEnd type="triangle"/>
            </a:ln>
          </p:spPr>
          <p:style>
            <a:lnRef idx="1">
              <a:schemeClr val="accent1"/>
            </a:lnRef>
            <a:fillRef idx="0">
              <a:schemeClr val="accent1"/>
            </a:fillRef>
            <a:effectRef idx="0">
              <a:schemeClr val="accent1"/>
            </a:effectRef>
            <a:fontRef idx="minor">
              <a:schemeClr val="tx1"/>
            </a:fontRef>
          </p:style>
        </p:cxnSp>
      </p:grpSp>
      <p:sp>
        <p:nvSpPr>
          <p:cNvPr id="70" name="Rounded Rectangle 69"/>
          <p:cNvSpPr/>
          <p:nvPr/>
        </p:nvSpPr>
        <p:spPr>
          <a:xfrm>
            <a:off x="3765853" y="3731708"/>
            <a:ext cx="2014992" cy="950060"/>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sz="1400" b="1" u="sng" dirty="0">
                <a:solidFill>
                  <a:schemeClr val="tx1"/>
                </a:solidFill>
              </a:rPr>
              <a:t>build</a:t>
            </a:r>
          </a:p>
        </p:txBody>
      </p:sp>
      <p:sp>
        <p:nvSpPr>
          <p:cNvPr id="74" name="Can 73"/>
          <p:cNvSpPr/>
          <p:nvPr/>
        </p:nvSpPr>
        <p:spPr>
          <a:xfrm>
            <a:off x="5081157" y="1901750"/>
            <a:ext cx="1602882" cy="1186299"/>
          </a:xfrm>
          <a:prstGeom prst="can">
            <a:avLst>
              <a:gd name="adj" fmla="val 12999"/>
            </a:avLst>
          </a:prstGeom>
          <a:solidFill>
            <a:schemeClr val="bg1">
              <a:lumMod val="85000"/>
            </a:schemeClr>
          </a:solid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lang="en-US" b="1" dirty="0">
              <a:solidFill>
                <a:schemeClr val="tx1"/>
              </a:solidFill>
            </a:endParaRPr>
          </a:p>
          <a:p>
            <a:pPr algn="ctr"/>
            <a:r>
              <a:rPr lang="en-US" sz="1400" b="1" dirty="0">
                <a:solidFill>
                  <a:schemeClr val="tx1"/>
                </a:solidFill>
              </a:rPr>
              <a:t>Container Registry</a:t>
            </a:r>
          </a:p>
        </p:txBody>
      </p:sp>
      <p:sp>
        <p:nvSpPr>
          <p:cNvPr id="83" name="Oval 82"/>
          <p:cNvSpPr/>
          <p:nvPr/>
        </p:nvSpPr>
        <p:spPr>
          <a:xfrm>
            <a:off x="4658932" y="4174503"/>
            <a:ext cx="315884" cy="31588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4" name="Flowchart: Alternate Process 83"/>
          <p:cNvSpPr/>
          <p:nvPr/>
        </p:nvSpPr>
        <p:spPr>
          <a:xfrm flipH="1">
            <a:off x="5206123" y="4109577"/>
            <a:ext cx="457200" cy="457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12" name="Straight Arrow Connector 11"/>
          <p:cNvCxnSpPr>
            <a:stCxn id="83" idx="6"/>
            <a:endCxn id="84" idx="3"/>
          </p:cNvCxnSpPr>
          <p:nvPr/>
        </p:nvCxnSpPr>
        <p:spPr>
          <a:xfrm>
            <a:off x="4974816" y="4332445"/>
            <a:ext cx="231307" cy="5732"/>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3" idx="0"/>
            <a:endCxn id="84" idx="2"/>
          </p:cNvCxnSpPr>
          <p:nvPr/>
        </p:nvCxnSpPr>
        <p:spPr>
          <a:xfrm flipH="1" flipV="1">
            <a:off x="5434723" y="4566777"/>
            <a:ext cx="4885" cy="45255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859543" y="4933182"/>
            <a:ext cx="2103396" cy="369332"/>
          </a:xfrm>
          <a:prstGeom prst="rect">
            <a:avLst/>
          </a:prstGeom>
          <a:noFill/>
        </p:spPr>
        <p:txBody>
          <a:bodyPr wrap="none" rtlCol="0">
            <a:spAutoFit/>
          </a:bodyPr>
          <a:lstStyle/>
          <a:p>
            <a:r>
              <a:rPr lang="en-US" b="1" dirty="0">
                <a:solidFill>
                  <a:schemeClr val="tx1">
                    <a:lumMod val="50000"/>
                    <a:lumOff val="50000"/>
                  </a:schemeClr>
                </a:solidFill>
              </a:rPr>
              <a:t>Developer Machine </a:t>
            </a:r>
          </a:p>
        </p:txBody>
      </p:sp>
      <p:sp>
        <p:nvSpPr>
          <p:cNvPr id="64" name="TextBox 63"/>
          <p:cNvSpPr txBox="1"/>
          <p:nvPr/>
        </p:nvSpPr>
        <p:spPr>
          <a:xfrm>
            <a:off x="4538806" y="5602377"/>
            <a:ext cx="1272208" cy="369332"/>
          </a:xfrm>
          <a:prstGeom prst="rect">
            <a:avLst/>
          </a:prstGeom>
          <a:noFill/>
        </p:spPr>
        <p:txBody>
          <a:bodyPr wrap="none" rtlCol="0">
            <a:spAutoFit/>
          </a:bodyPr>
          <a:lstStyle/>
          <a:p>
            <a:r>
              <a:rPr lang="en-US" b="1" u="sng" dirty="0"/>
              <a:t>Base Image</a:t>
            </a:r>
          </a:p>
        </p:txBody>
      </p:sp>
      <p:sp>
        <p:nvSpPr>
          <p:cNvPr id="88" name="Rounded Rectangle 87"/>
          <p:cNvSpPr/>
          <p:nvPr/>
        </p:nvSpPr>
        <p:spPr>
          <a:xfrm>
            <a:off x="1817609" y="1684221"/>
            <a:ext cx="5446064" cy="1644060"/>
          </a:xfrm>
          <a:prstGeom prst="roundRect">
            <a:avLst/>
          </a:prstGeom>
          <a:noFill/>
          <a:ln w="38100">
            <a:solidFill>
              <a:schemeClr val="bg1">
                <a:lumMod val="75000"/>
              </a:schemeClr>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t"/>
          <a:lstStyle/>
          <a:p>
            <a:endParaRPr lang="en-US" b="1" u="sng" dirty="0">
              <a:solidFill>
                <a:schemeClr val="tx1"/>
              </a:solidFill>
            </a:endParaRPr>
          </a:p>
        </p:txBody>
      </p:sp>
      <p:cxnSp>
        <p:nvCxnSpPr>
          <p:cNvPr id="86" name="Elbow Connector 85"/>
          <p:cNvCxnSpPr>
            <a:stCxn id="84" idx="0"/>
            <a:endCxn id="157" idx="3"/>
          </p:cNvCxnSpPr>
          <p:nvPr/>
        </p:nvCxnSpPr>
        <p:spPr>
          <a:xfrm rot="5400000" flipH="1" flipV="1">
            <a:off x="4940322" y="3305904"/>
            <a:ext cx="1298075" cy="30927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1817609" y="142315"/>
            <a:ext cx="1872576" cy="849078"/>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u="sng" dirty="0"/>
              <a:t>Code Repository</a:t>
            </a:r>
          </a:p>
          <a:p>
            <a:pPr marL="285750" indent="-285750">
              <a:buFont typeface="Arial" panose="020B0604020202020204" pitchFamily="34" charset="0"/>
              <a:buChar char="•"/>
            </a:pPr>
            <a:r>
              <a:rPr lang="en-US" sz="1400" b="1" dirty="0" err="1"/>
              <a:t>Dockerfile</a:t>
            </a:r>
            <a:endParaRPr lang="en-US" sz="1400" b="1" dirty="0"/>
          </a:p>
          <a:p>
            <a:pPr marL="285750" indent="-285750">
              <a:buFont typeface="Arial" panose="020B0604020202020204" pitchFamily="34" charset="0"/>
              <a:buChar char="•"/>
            </a:pPr>
            <a:r>
              <a:rPr lang="en-US" sz="1400" b="1" dirty="0"/>
              <a:t>.</a:t>
            </a:r>
            <a:r>
              <a:rPr lang="en-US" sz="1400" b="1" dirty="0" err="1"/>
              <a:t>gitlab-ci.yml</a:t>
            </a:r>
            <a:endParaRPr lang="en-US" sz="1400" b="1" dirty="0"/>
          </a:p>
        </p:txBody>
      </p:sp>
      <p:sp>
        <p:nvSpPr>
          <p:cNvPr id="80" name="Rounded Rectangle 79"/>
          <p:cNvSpPr/>
          <p:nvPr/>
        </p:nvSpPr>
        <p:spPr>
          <a:xfrm>
            <a:off x="4658932" y="154263"/>
            <a:ext cx="2724135" cy="853546"/>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u="sng" dirty="0"/>
              <a:t>Image Registry</a:t>
            </a:r>
          </a:p>
          <a:p>
            <a:pPr marL="285750" indent="-285750">
              <a:buFont typeface="Arial" panose="020B0604020202020204" pitchFamily="34" charset="0"/>
              <a:buChar char="•"/>
            </a:pPr>
            <a:r>
              <a:rPr lang="en-US" sz="1400" b="1" dirty="0"/>
              <a:t>Login/Push to </a:t>
            </a:r>
            <a:r>
              <a:rPr lang="en-US" sz="1400" b="1" dirty="0" smtClean="0"/>
              <a:t>registry</a:t>
            </a:r>
            <a:endParaRPr lang="en-US" sz="1400" b="1" dirty="0"/>
          </a:p>
        </p:txBody>
      </p:sp>
      <p:sp>
        <p:nvSpPr>
          <p:cNvPr id="82" name="Rounded Rectangle 81"/>
          <p:cNvSpPr/>
          <p:nvPr/>
        </p:nvSpPr>
        <p:spPr>
          <a:xfrm>
            <a:off x="10721481" y="147764"/>
            <a:ext cx="1024944" cy="849078"/>
          </a:xfrm>
          <a:prstGeom prst="roundRect">
            <a:avLst/>
          </a:prstGeom>
          <a:solidFill>
            <a:schemeClr val="tx1">
              <a:lumMod val="75000"/>
              <a:lumOff val="25000"/>
            </a:schemeClr>
          </a:solidFill>
          <a:ln>
            <a:solidFill>
              <a:schemeClr val="bg2">
                <a:lumMod val="9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b="1" u="sng" dirty="0"/>
              <a:t>Release</a:t>
            </a:r>
            <a:endParaRPr lang="en-US" b="1" dirty="0"/>
          </a:p>
        </p:txBody>
      </p:sp>
      <p:grpSp>
        <p:nvGrpSpPr>
          <p:cNvPr id="57" name="Group 56"/>
          <p:cNvGrpSpPr/>
          <p:nvPr/>
        </p:nvGrpSpPr>
        <p:grpSpPr>
          <a:xfrm>
            <a:off x="5098371" y="5019331"/>
            <a:ext cx="682474" cy="655364"/>
            <a:chOff x="5863446" y="5530991"/>
            <a:chExt cx="719929" cy="655364"/>
          </a:xfrm>
        </p:grpSpPr>
        <p:sp>
          <p:nvSpPr>
            <p:cNvPr id="93" name="Flowchart: Alternate Process 92"/>
            <p:cNvSpPr/>
            <p:nvPr/>
          </p:nvSpPr>
          <p:spPr>
            <a:xfrm flipH="1">
              <a:off x="5863446" y="5530991"/>
              <a:ext cx="719929" cy="655364"/>
            </a:xfrm>
            <a:prstGeom prst="flowChartAlternateProcess">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96" name="Picture 9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6938" y="5660496"/>
              <a:ext cx="464913" cy="397112"/>
            </a:xfrm>
            <a:prstGeom prst="rect">
              <a:avLst/>
            </a:prstGeom>
          </p:spPr>
        </p:pic>
      </p:grpSp>
      <p:sp>
        <p:nvSpPr>
          <p:cNvPr id="98" name="Rounded Rectangle 97"/>
          <p:cNvSpPr/>
          <p:nvPr/>
        </p:nvSpPr>
        <p:spPr>
          <a:xfrm>
            <a:off x="4026485" y="4094735"/>
            <a:ext cx="458776" cy="4587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t>&gt;_</a:t>
            </a:r>
          </a:p>
        </p:txBody>
      </p:sp>
      <p:cxnSp>
        <p:nvCxnSpPr>
          <p:cNvPr id="67" name="Straight Arrow Connector 66"/>
          <p:cNvCxnSpPr>
            <a:stCxn id="80" idx="3"/>
            <a:endCxn id="82" idx="1"/>
          </p:cNvCxnSpPr>
          <p:nvPr/>
        </p:nvCxnSpPr>
        <p:spPr>
          <a:xfrm flipV="1">
            <a:off x="7383067" y="572303"/>
            <a:ext cx="3338414" cy="873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76" name="Rounded Rectangle 75"/>
          <p:cNvSpPr/>
          <p:nvPr/>
        </p:nvSpPr>
        <p:spPr>
          <a:xfrm>
            <a:off x="3492499" y="3560172"/>
            <a:ext cx="2583501" cy="1385812"/>
          </a:xfrm>
          <a:prstGeom prst="roundRect">
            <a:avLst/>
          </a:prstGeom>
          <a:noFill/>
          <a:ln w="38100">
            <a:solidFill>
              <a:schemeClr val="bg1">
                <a:lumMod val="75000"/>
              </a:schemeClr>
            </a:solidFill>
            <a:prstDash val="sysDash"/>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US" b="1" dirty="0">
                <a:solidFill>
                  <a:schemeClr val="tx1"/>
                </a:solidFill>
              </a:rPr>
              <a:t>     </a:t>
            </a:r>
            <a:endParaRPr lang="en-US" b="1" u="sng" dirty="0">
              <a:solidFill>
                <a:schemeClr val="tx1"/>
              </a:solidFill>
            </a:endParaRPr>
          </a:p>
        </p:txBody>
      </p:sp>
      <p:pic>
        <p:nvPicPr>
          <p:cNvPr id="150" name="Picture 149"/>
          <p:cNvPicPr>
            <a:picLocks noChangeAspect="1"/>
          </p:cNvPicPr>
          <p:nvPr/>
        </p:nvPicPr>
        <p:blipFill rotWithShape="1">
          <a:blip r:embed="rId4" cstate="print">
            <a:extLst>
              <a:ext uri="{28A0092B-C50C-407E-A947-70E740481C1C}">
                <a14:useLocalDpi xmlns:a14="http://schemas.microsoft.com/office/drawing/2010/main" val="0"/>
              </a:ext>
            </a:extLst>
          </a:blip>
          <a:srcRect l="18800" t="18800" r="18800" b="18800"/>
          <a:stretch/>
        </p:blipFill>
        <p:spPr>
          <a:xfrm>
            <a:off x="5689196" y="2072470"/>
            <a:ext cx="386804" cy="369078"/>
          </a:xfrm>
          <a:prstGeom prst="rect">
            <a:avLst/>
          </a:prstGeom>
        </p:spPr>
      </p:pic>
      <p:sp>
        <p:nvSpPr>
          <p:cNvPr id="157" name="Flowchart: Alternate Process 156"/>
          <p:cNvSpPr/>
          <p:nvPr/>
        </p:nvSpPr>
        <p:spPr>
          <a:xfrm flipH="1">
            <a:off x="5743996" y="2645500"/>
            <a:ext cx="332004" cy="3320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160" name="Can 159"/>
          <p:cNvSpPr/>
          <p:nvPr/>
        </p:nvSpPr>
        <p:spPr>
          <a:xfrm>
            <a:off x="10438965" y="1900132"/>
            <a:ext cx="1602882" cy="1186299"/>
          </a:xfrm>
          <a:prstGeom prst="can">
            <a:avLst>
              <a:gd name="adj" fmla="val 12999"/>
            </a:avLst>
          </a:prstGeom>
          <a:solidFill>
            <a:schemeClr val="bg1">
              <a:lumMod val="85000"/>
            </a:schemeClr>
          </a:solidFill>
          <a:ln>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lang="en-US" b="1" dirty="0">
              <a:solidFill>
                <a:schemeClr val="tx1"/>
              </a:solidFill>
            </a:endParaRPr>
          </a:p>
          <a:p>
            <a:pPr algn="ctr"/>
            <a:r>
              <a:rPr lang="en-US" sz="1400" b="1" dirty="0">
                <a:solidFill>
                  <a:schemeClr val="tx1"/>
                </a:solidFill>
              </a:rPr>
              <a:t>Container Registry</a:t>
            </a:r>
          </a:p>
        </p:txBody>
      </p:sp>
      <p:pic>
        <p:nvPicPr>
          <p:cNvPr id="161" name="Picture 160"/>
          <p:cNvPicPr>
            <a:picLocks noChangeAspect="1"/>
          </p:cNvPicPr>
          <p:nvPr/>
        </p:nvPicPr>
        <p:blipFill rotWithShape="1">
          <a:blip r:embed="rId4" cstate="print">
            <a:extLst>
              <a:ext uri="{28A0092B-C50C-407E-A947-70E740481C1C}">
                <a14:useLocalDpi xmlns:a14="http://schemas.microsoft.com/office/drawing/2010/main" val="0"/>
              </a:ext>
            </a:extLst>
          </a:blip>
          <a:srcRect l="18800" t="18800" r="18800" b="18800"/>
          <a:stretch/>
        </p:blipFill>
        <p:spPr>
          <a:xfrm>
            <a:off x="11047004" y="2070852"/>
            <a:ext cx="386804" cy="369078"/>
          </a:xfrm>
          <a:prstGeom prst="rect">
            <a:avLst/>
          </a:prstGeom>
        </p:spPr>
      </p:pic>
      <p:sp>
        <p:nvSpPr>
          <p:cNvPr id="162" name="Flowchart: Alternate Process 161"/>
          <p:cNvSpPr/>
          <p:nvPr/>
        </p:nvSpPr>
        <p:spPr>
          <a:xfrm flipH="1">
            <a:off x="11433808" y="2652607"/>
            <a:ext cx="332004" cy="3320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164" name="Straight Arrow Connector 163"/>
          <p:cNvCxnSpPr>
            <a:stCxn id="74" idx="4"/>
            <a:endCxn id="160" idx="2"/>
          </p:cNvCxnSpPr>
          <p:nvPr/>
        </p:nvCxnSpPr>
        <p:spPr>
          <a:xfrm flipV="1">
            <a:off x="6684039" y="2493282"/>
            <a:ext cx="3754926" cy="1618"/>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71" name="Flowchart: Alternate Process 170"/>
          <p:cNvSpPr/>
          <p:nvPr/>
        </p:nvSpPr>
        <p:spPr>
          <a:xfrm flipH="1">
            <a:off x="10715000" y="2645500"/>
            <a:ext cx="332004" cy="33200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172" name="Straight Arrow Connector 171"/>
          <p:cNvCxnSpPr>
            <a:stCxn id="171" idx="1"/>
            <a:endCxn id="162" idx="3"/>
          </p:cNvCxnSpPr>
          <p:nvPr/>
        </p:nvCxnSpPr>
        <p:spPr>
          <a:xfrm>
            <a:off x="11047004" y="2811502"/>
            <a:ext cx="386804" cy="7107"/>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cxnSp>
        <p:nvCxnSpPr>
          <p:cNvPr id="121" name="Straight Arrow Connector 120"/>
          <p:cNvCxnSpPr>
            <a:stCxn id="162" idx="2"/>
            <a:endCxn id="125" idx="0"/>
          </p:cNvCxnSpPr>
          <p:nvPr/>
        </p:nvCxnSpPr>
        <p:spPr>
          <a:xfrm>
            <a:off x="11599810" y="2984611"/>
            <a:ext cx="0" cy="1525473"/>
          </a:xfrm>
          <a:prstGeom prst="straightConnector1">
            <a:avLst/>
          </a:prstGeom>
          <a:ln w="38100">
            <a:solidFill>
              <a:schemeClr val="tx1"/>
            </a:solidFill>
            <a:tailEnd type="triangle"/>
          </a:ln>
        </p:spPr>
        <p:style>
          <a:lnRef idx="1">
            <a:schemeClr val="accent3"/>
          </a:lnRef>
          <a:fillRef idx="0">
            <a:schemeClr val="accent3"/>
          </a:fillRef>
          <a:effectRef idx="0">
            <a:schemeClr val="accent3"/>
          </a:effectRef>
          <a:fontRef idx="minor">
            <a:schemeClr val="tx1"/>
          </a:fontRef>
        </p:style>
      </p:cxnSp>
      <p:sp>
        <p:nvSpPr>
          <p:cNvPr id="125" name="Rounded Rectangle 124"/>
          <p:cNvSpPr/>
          <p:nvPr/>
        </p:nvSpPr>
        <p:spPr>
          <a:xfrm>
            <a:off x="11079476" y="4510084"/>
            <a:ext cx="1040668" cy="1040668"/>
          </a:xfrm>
          <a:prstGeom prst="roundRect">
            <a:avLst/>
          </a:prstGeom>
          <a:solidFill>
            <a:schemeClr val="bg1">
              <a:lumMod val="8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8" name="Rounded Rectangle 127"/>
          <p:cNvSpPr/>
          <p:nvPr/>
        </p:nvSpPr>
        <p:spPr>
          <a:xfrm>
            <a:off x="11365877" y="5006164"/>
            <a:ext cx="458776" cy="4587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t>&gt;_</a:t>
            </a:r>
          </a:p>
        </p:txBody>
      </p:sp>
      <p:pic>
        <p:nvPicPr>
          <p:cNvPr id="54" name="Picture 53"/>
          <p:cNvPicPr>
            <a:picLocks noChangeAspect="1"/>
          </p:cNvPicPr>
          <p:nvPr/>
        </p:nvPicPr>
        <p:blipFill>
          <a:blip r:embed="rId5"/>
          <a:stretch>
            <a:fillRect/>
          </a:stretch>
        </p:blipFill>
        <p:spPr>
          <a:xfrm>
            <a:off x="11389617" y="4566777"/>
            <a:ext cx="403339" cy="379207"/>
          </a:xfrm>
          <a:prstGeom prst="rect">
            <a:avLst/>
          </a:prstGeom>
        </p:spPr>
      </p:pic>
      <p:sp>
        <p:nvSpPr>
          <p:cNvPr id="129" name="TextBox 128"/>
          <p:cNvSpPr txBox="1"/>
          <p:nvPr/>
        </p:nvSpPr>
        <p:spPr>
          <a:xfrm>
            <a:off x="9588501" y="4723416"/>
            <a:ext cx="1502432" cy="646331"/>
          </a:xfrm>
          <a:prstGeom prst="rect">
            <a:avLst/>
          </a:prstGeom>
          <a:noFill/>
        </p:spPr>
        <p:txBody>
          <a:bodyPr wrap="square" rtlCol="0">
            <a:spAutoFit/>
          </a:bodyPr>
          <a:lstStyle/>
          <a:p>
            <a:pPr algn="r"/>
            <a:r>
              <a:rPr lang="en-US" b="1" dirty="0" smtClean="0">
                <a:solidFill>
                  <a:schemeClr val="tx1">
                    <a:lumMod val="50000"/>
                    <a:lumOff val="50000"/>
                  </a:schemeClr>
                </a:solidFill>
              </a:rPr>
              <a:t>BioHPC User </a:t>
            </a:r>
            <a:r>
              <a:rPr lang="en-US" b="1" dirty="0">
                <a:solidFill>
                  <a:schemeClr val="tx1">
                    <a:lumMod val="50000"/>
                    <a:lumOff val="50000"/>
                  </a:schemeClr>
                </a:solidFill>
              </a:rPr>
              <a:t>Machine </a:t>
            </a:r>
          </a:p>
        </p:txBody>
      </p:sp>
      <p:sp>
        <p:nvSpPr>
          <p:cNvPr id="130" name="TextBox 129"/>
          <p:cNvSpPr txBox="1"/>
          <p:nvPr/>
        </p:nvSpPr>
        <p:spPr>
          <a:xfrm rot="1187315">
            <a:off x="10382498" y="3663227"/>
            <a:ext cx="1290738" cy="307777"/>
          </a:xfrm>
          <a:prstGeom prst="rect">
            <a:avLst/>
          </a:prstGeom>
          <a:noFill/>
        </p:spPr>
        <p:txBody>
          <a:bodyPr wrap="none" rtlCol="0">
            <a:spAutoFit/>
          </a:bodyPr>
          <a:lstStyle/>
          <a:p>
            <a:r>
              <a:rPr lang="en-US" sz="1400" b="1" dirty="0" smtClean="0"/>
              <a:t>singularity pull</a:t>
            </a:r>
            <a:endParaRPr lang="en-US" sz="1400" b="1" dirty="0"/>
          </a:p>
        </p:txBody>
      </p:sp>
      <p:sp>
        <p:nvSpPr>
          <p:cNvPr id="110" name="TextBox 109"/>
          <p:cNvSpPr txBox="1"/>
          <p:nvPr/>
        </p:nvSpPr>
        <p:spPr>
          <a:xfrm>
            <a:off x="4083548" y="1278158"/>
            <a:ext cx="803425" cy="369332"/>
          </a:xfrm>
          <a:prstGeom prst="rect">
            <a:avLst/>
          </a:prstGeom>
          <a:noFill/>
        </p:spPr>
        <p:txBody>
          <a:bodyPr wrap="none" rtlCol="0">
            <a:spAutoFit/>
          </a:bodyPr>
          <a:lstStyle/>
          <a:p>
            <a:r>
              <a:rPr lang="en-US" b="1" dirty="0" err="1" smtClean="0">
                <a:solidFill>
                  <a:schemeClr val="tx1">
                    <a:lumMod val="50000"/>
                    <a:lumOff val="50000"/>
                  </a:schemeClr>
                </a:solidFill>
              </a:rPr>
              <a:t>GitLab</a:t>
            </a:r>
            <a:endParaRPr lang="en-US" b="1" dirty="0">
              <a:solidFill>
                <a:schemeClr val="tx1">
                  <a:lumMod val="50000"/>
                  <a:lumOff val="50000"/>
                </a:schemeClr>
              </a:solidFill>
            </a:endParaRPr>
          </a:p>
        </p:txBody>
      </p:sp>
    </p:spTree>
    <p:extLst>
      <p:ext uri="{BB962C8B-B14F-4D97-AF65-F5344CB8AC3E}">
        <p14:creationId xmlns:p14="http://schemas.microsoft.com/office/powerpoint/2010/main" val="238100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312" y="1183837"/>
            <a:ext cx="10664613" cy="4639990"/>
          </a:xfrm>
        </p:spPr>
        <p:txBody>
          <a:bodyPr/>
          <a:lstStyle/>
          <a:p>
            <a:pPr indent="0">
              <a:buNone/>
            </a:pPr>
            <a:r>
              <a:rPr lang="en-US" sz="2000" b="1" u="sng" dirty="0" smtClean="0"/>
              <a:t>Container</a:t>
            </a:r>
            <a:r>
              <a:rPr lang="en-US" sz="2000" dirty="0" smtClean="0"/>
              <a:t> – A unit of encapsulated software (with dependencies)</a:t>
            </a:r>
          </a:p>
          <a:p>
            <a:pPr indent="0">
              <a:lnSpc>
                <a:spcPct val="100000"/>
              </a:lnSpc>
              <a:buNone/>
            </a:pPr>
            <a:r>
              <a:rPr lang="en-US" sz="2000" b="1" u="sng" dirty="0" smtClean="0"/>
              <a:t>Image</a:t>
            </a:r>
            <a:r>
              <a:rPr lang="en-US" sz="2000" dirty="0" smtClean="0"/>
              <a:t> – The file which, when run, produces a running container.</a:t>
            </a:r>
          </a:p>
          <a:p>
            <a:pPr lvl="1">
              <a:lnSpc>
                <a:spcPct val="100000"/>
              </a:lnSpc>
            </a:pPr>
            <a:r>
              <a:rPr lang="en-US" sz="1600" dirty="0" smtClean="0"/>
              <a:t> Often called a </a:t>
            </a:r>
            <a:r>
              <a:rPr lang="en-US" sz="1600" b="1" u="sng" dirty="0" smtClean="0"/>
              <a:t>container image</a:t>
            </a:r>
            <a:endParaRPr lang="en-US" sz="1600" b="1" u="sng" dirty="0" smtClean="0"/>
          </a:p>
          <a:p>
            <a:pPr indent="0">
              <a:lnSpc>
                <a:spcPct val="100000"/>
              </a:lnSpc>
              <a:buNone/>
            </a:pPr>
            <a:r>
              <a:rPr lang="en-US" sz="2000" b="1" u="sng" dirty="0" smtClean="0"/>
              <a:t>Build</a:t>
            </a:r>
            <a:r>
              <a:rPr lang="en-US" sz="2000" dirty="0" smtClean="0"/>
              <a:t> – The process of creating an image from a </a:t>
            </a:r>
            <a:r>
              <a:rPr lang="en-US" sz="2000" b="1" u="sng" dirty="0" smtClean="0"/>
              <a:t>recipe file</a:t>
            </a:r>
            <a:r>
              <a:rPr lang="en-US" sz="2000" dirty="0" smtClean="0"/>
              <a:t>.</a:t>
            </a:r>
            <a:endParaRPr lang="en-US" sz="2000" dirty="0"/>
          </a:p>
          <a:p>
            <a:pPr lvl="1">
              <a:lnSpc>
                <a:spcPct val="100000"/>
              </a:lnSpc>
            </a:pPr>
            <a:r>
              <a:rPr lang="en-US" sz="1600" dirty="0"/>
              <a:t> </a:t>
            </a:r>
            <a:r>
              <a:rPr lang="en-US" sz="1600" dirty="0" smtClean="0"/>
              <a:t>Details vary between different container technologies</a:t>
            </a:r>
          </a:p>
          <a:p>
            <a:pPr indent="0">
              <a:lnSpc>
                <a:spcPct val="100000"/>
              </a:lnSpc>
              <a:buNone/>
            </a:pPr>
            <a:r>
              <a:rPr lang="en-US" sz="2000" b="1" u="sng" dirty="0" smtClean="0"/>
              <a:t>Tag</a:t>
            </a:r>
            <a:r>
              <a:rPr lang="en-US" sz="2000" dirty="0" smtClean="0"/>
              <a:t> – The ‘name’ of an image. Can also include the ‘shipping address’ of an image.</a:t>
            </a:r>
          </a:p>
          <a:p>
            <a:pPr lvl="1">
              <a:lnSpc>
                <a:spcPct val="100000"/>
              </a:lnSpc>
            </a:pPr>
            <a:r>
              <a:rPr lang="en-US" sz="1600" dirty="0"/>
              <a:t> </a:t>
            </a:r>
            <a:r>
              <a:rPr lang="en-US" sz="1600" dirty="0" smtClean="0"/>
              <a:t>Assigned at build-time, or later</a:t>
            </a:r>
          </a:p>
          <a:p>
            <a:pPr lvl="1">
              <a:lnSpc>
                <a:spcPct val="100000"/>
              </a:lnSpc>
            </a:pPr>
            <a:r>
              <a:rPr lang="en-US" sz="1600" dirty="0"/>
              <a:t> </a:t>
            </a:r>
            <a:r>
              <a:rPr lang="en-US" sz="1600" dirty="0" smtClean="0"/>
              <a:t>Images can have multiple tags</a:t>
            </a:r>
            <a:endParaRPr lang="en-US" sz="2000" dirty="0"/>
          </a:p>
          <a:p>
            <a:pPr indent="0">
              <a:buNone/>
            </a:pPr>
            <a:r>
              <a:rPr lang="en-US" sz="2000" b="1" u="sng" dirty="0" smtClean="0"/>
              <a:t>Repository</a:t>
            </a:r>
            <a:r>
              <a:rPr lang="en-US" sz="2000" dirty="0" smtClean="0"/>
              <a:t> </a:t>
            </a:r>
            <a:r>
              <a:rPr lang="en-US" sz="2000" dirty="0"/>
              <a:t>– Where your code goes.</a:t>
            </a:r>
          </a:p>
          <a:p>
            <a:pPr indent="0">
              <a:buNone/>
            </a:pPr>
            <a:r>
              <a:rPr lang="en-US" sz="2000" b="1" u="sng" dirty="0" smtClean="0"/>
              <a:t>Registry</a:t>
            </a:r>
            <a:r>
              <a:rPr lang="en-US" sz="2000" dirty="0" smtClean="0"/>
              <a:t> </a:t>
            </a:r>
            <a:r>
              <a:rPr lang="en-US" sz="2000" dirty="0"/>
              <a:t>– Where your container images go.</a:t>
            </a:r>
          </a:p>
        </p:txBody>
      </p:sp>
      <p:sp>
        <p:nvSpPr>
          <p:cNvPr id="2" name="Title 1"/>
          <p:cNvSpPr>
            <a:spLocks noGrp="1"/>
          </p:cNvSpPr>
          <p:nvPr>
            <p:ph type="title"/>
          </p:nvPr>
        </p:nvSpPr>
        <p:spPr/>
        <p:txBody>
          <a:bodyPr>
            <a:normAutofit/>
          </a:bodyPr>
          <a:lstStyle/>
          <a:p>
            <a:r>
              <a:rPr lang="en-US" sz="2000" dirty="0"/>
              <a:t>Terminology</a:t>
            </a:r>
          </a:p>
        </p:txBody>
      </p:sp>
    </p:spTree>
    <p:extLst>
      <p:ext uri="{BB962C8B-B14F-4D97-AF65-F5344CB8AC3E}">
        <p14:creationId xmlns:p14="http://schemas.microsoft.com/office/powerpoint/2010/main" val="153989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Quick Overview</a:t>
            </a:r>
            <a:endParaRPr lang="en-US" sz="1800" dirty="0"/>
          </a:p>
        </p:txBody>
      </p:sp>
      <p:sp>
        <p:nvSpPr>
          <p:cNvPr id="3" name="Slide Number Placeholder 2"/>
          <p:cNvSpPr>
            <a:spLocks noGrp="1"/>
          </p:cNvSpPr>
          <p:nvPr>
            <p:ph type="sldNum" sz="quarter" idx="10"/>
          </p:nvPr>
        </p:nvSpPr>
        <p:spPr/>
        <p:txBody>
          <a:bodyPr/>
          <a:lstStyle/>
          <a:p>
            <a:pPr>
              <a:defRPr/>
            </a:pPr>
            <a:fld id="{A8C65370-7898-40B8-8246-60A93FC25CB8}" type="slidenum">
              <a:rPr lang="en-US" smtClean="0"/>
              <a:t>9</a:t>
            </a:fld>
            <a:endParaRPr lang="en-US"/>
          </a:p>
        </p:txBody>
      </p:sp>
      <p:sp>
        <p:nvSpPr>
          <p:cNvPr id="4" name="Content Placeholder 2"/>
          <p:cNvSpPr txBox="1">
            <a:spLocks/>
          </p:cNvSpPr>
          <p:nvPr/>
        </p:nvSpPr>
        <p:spPr>
          <a:xfrm>
            <a:off x="1036312" y="1183837"/>
            <a:ext cx="10664613" cy="4639990"/>
          </a:xfrm>
          <a:prstGeom prst="rect">
            <a:avLst/>
          </a:prstGeom>
        </p:spPr>
        <p:txBody>
          <a:bodyPr/>
          <a:lstStyle>
            <a:lvl1pPr marL="44450" indent="136525" algn="l" defTabSz="457200" rtl="0" eaLnBrk="0" fontAlgn="base" hangingPunct="0">
              <a:lnSpc>
                <a:spcPct val="140000"/>
              </a:lnSpc>
              <a:spcBef>
                <a:spcPts val="1000"/>
              </a:spcBef>
              <a:spcAft>
                <a:spcPct val="0"/>
              </a:spcAft>
              <a:buFont typeface="Wingdings" panose="05000000000000000000" pitchFamily="2" charset="2"/>
              <a:buChar char="§"/>
              <a:defRPr sz="1200" kern="1200">
                <a:solidFill>
                  <a:schemeClr val="tx1"/>
                </a:solidFill>
                <a:latin typeface="Helvetica Light"/>
                <a:ea typeface="Geneva" pitchFamily="123" charset="-128"/>
                <a:cs typeface="Helvetica Light"/>
              </a:defRPr>
            </a:lvl1pPr>
            <a:lvl2pPr marL="2286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2pPr>
            <a:lvl3pPr marL="4572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3pPr>
            <a:lvl4pPr marL="6858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4pPr>
            <a:lvl5pPr marL="914400" indent="136525" algn="l" defTabSz="457200" rtl="0" eaLnBrk="0" fontAlgn="base" hangingPunct="0">
              <a:lnSpc>
                <a:spcPct val="140000"/>
              </a:lnSpc>
              <a:spcBef>
                <a:spcPts val="1000"/>
              </a:spcBef>
              <a:spcAft>
                <a:spcPct val="0"/>
              </a:spcAft>
              <a:buFont typeface="Lucida Grande" pitchFamily="123" charset="0"/>
              <a:buChar char="–"/>
              <a:defRPr sz="1200" kern="1200">
                <a:solidFill>
                  <a:schemeClr val="tx1"/>
                </a:solidFill>
                <a:latin typeface="Helvetica Light"/>
                <a:ea typeface="Geneva" pitchFamily="123" charset="-128"/>
                <a:cs typeface="Helvetica Light"/>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501650" indent="-457200">
              <a:buAutoNum type="arabicParenR"/>
            </a:pPr>
            <a:r>
              <a:rPr lang="en-US" sz="2400" dirty="0" smtClean="0"/>
              <a:t>Setting up your </a:t>
            </a:r>
            <a:r>
              <a:rPr lang="en-US" sz="2400" dirty="0" err="1" smtClean="0"/>
              <a:t>GitLab</a:t>
            </a:r>
            <a:r>
              <a:rPr lang="en-US" sz="2400" dirty="0" smtClean="0"/>
              <a:t> Registry</a:t>
            </a:r>
          </a:p>
          <a:p>
            <a:pPr marL="501650" indent="-457200">
              <a:buAutoNum type="arabicParenR"/>
            </a:pPr>
            <a:r>
              <a:rPr lang="en-US" sz="2400" dirty="0" smtClean="0"/>
              <a:t>Setting up </a:t>
            </a:r>
            <a:r>
              <a:rPr lang="en-US" sz="2400" dirty="0" smtClean="0"/>
              <a:t>access </a:t>
            </a:r>
            <a:r>
              <a:rPr lang="en-US" sz="2400" dirty="0" smtClean="0"/>
              <a:t>credentials</a:t>
            </a:r>
          </a:p>
          <a:p>
            <a:pPr marL="501650" indent="-457200">
              <a:buAutoNum type="arabicParenR"/>
            </a:pPr>
            <a:r>
              <a:rPr lang="en-US" sz="2400" dirty="0" smtClean="0"/>
              <a:t>Logging in…</a:t>
            </a:r>
          </a:p>
          <a:p>
            <a:pPr marL="685800" lvl="1" indent="-457200">
              <a:buAutoNum type="alphaLcParenR"/>
            </a:pPr>
            <a:r>
              <a:rPr lang="en-US" sz="2400" dirty="0" smtClean="0"/>
              <a:t>With </a:t>
            </a:r>
            <a:r>
              <a:rPr lang="en-US" sz="2400" dirty="0" smtClean="0"/>
              <a:t>Docker (for building and pushing)</a:t>
            </a:r>
            <a:endParaRPr lang="en-US" sz="2400" dirty="0" smtClean="0"/>
          </a:p>
          <a:p>
            <a:pPr marL="685800" lvl="1" indent="-457200">
              <a:buAutoNum type="alphaLcParenR"/>
            </a:pPr>
            <a:r>
              <a:rPr lang="en-US" sz="2400" dirty="0" smtClean="0"/>
              <a:t>With </a:t>
            </a:r>
            <a:r>
              <a:rPr lang="en-US" sz="2400" dirty="0" smtClean="0"/>
              <a:t>Singularity (for using/pulling)</a:t>
            </a:r>
          </a:p>
          <a:p>
            <a:pPr marL="501650" indent="-457200">
              <a:buAutoNum type="arabicParenR"/>
            </a:pPr>
            <a:r>
              <a:rPr lang="en-US" sz="2400" dirty="0" smtClean="0"/>
              <a:t>Examples</a:t>
            </a:r>
            <a:endParaRPr lang="en-US" sz="2400" dirty="0" smtClean="0"/>
          </a:p>
          <a:p>
            <a:pPr marL="501650" indent="-457200">
              <a:buAutoNum type="arabicParenR"/>
            </a:pPr>
            <a:endParaRPr lang="en-US" sz="2400" dirty="0"/>
          </a:p>
        </p:txBody>
      </p:sp>
    </p:spTree>
    <p:extLst>
      <p:ext uri="{BB962C8B-B14F-4D97-AF65-F5344CB8AC3E}">
        <p14:creationId xmlns:p14="http://schemas.microsoft.com/office/powerpoint/2010/main" val="337842905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1798</TotalTime>
  <Words>2133</Words>
  <Application>Microsoft Office PowerPoint</Application>
  <PresentationFormat>Widescreen</PresentationFormat>
  <Paragraphs>285</Paragraphs>
  <Slides>23</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Geneva</vt:lpstr>
      <vt:lpstr>Helvetica Light</vt:lpstr>
      <vt:lpstr>Lucida Grande</vt:lpstr>
      <vt:lpstr>Arial</vt:lpstr>
      <vt:lpstr>Calibri</vt:lpstr>
      <vt:lpstr>Consolas</vt:lpstr>
      <vt:lpstr>Helvetica</vt:lpstr>
      <vt:lpstr>Wingdings</vt:lpstr>
      <vt:lpstr>2_Office Theme</vt:lpstr>
      <vt:lpstr>1_Office Theme</vt:lpstr>
      <vt:lpstr>PowerPoint Presentation</vt:lpstr>
      <vt:lpstr>Further Resources</vt:lpstr>
      <vt:lpstr>What is a container? Why use containers at all when virtual machines (VMs) exist?</vt:lpstr>
      <vt:lpstr>Containers vs. Virtual Machines</vt:lpstr>
      <vt:lpstr>Container Registry Usage</vt:lpstr>
      <vt:lpstr>PowerPoint Presentation</vt:lpstr>
      <vt:lpstr>PowerPoint Presentation</vt:lpstr>
      <vt:lpstr>Terminology</vt:lpstr>
      <vt:lpstr>Quick Overview</vt:lpstr>
      <vt:lpstr>What you need for what you’re doing</vt:lpstr>
      <vt:lpstr>First, create a repository and enable the Container Registry</vt:lpstr>
      <vt:lpstr>Next, Access Credentials</vt:lpstr>
      <vt:lpstr>Access Tokens - Project</vt:lpstr>
      <vt:lpstr>Access Tokens - Personal</vt:lpstr>
      <vt:lpstr>General Syntax</vt:lpstr>
      <vt:lpstr>Logging in to the GitLab registry - Docker</vt:lpstr>
      <vt:lpstr>Push to/Pull from GitLab Registry</vt:lpstr>
      <vt:lpstr>Using Singularity with GitLab Container Registry</vt:lpstr>
      <vt:lpstr>Examples</vt:lpstr>
      <vt:lpstr>“I want to make sure that I have access to this image”  Using GitLab Container Registry as an archive for OCI images</vt:lpstr>
      <vt:lpstr>“I want to use an image from this public GitLab repository/registry, using Singularity”</vt:lpstr>
      <vt:lpstr>“I want to use an image from this private GitLab repository/registry, using Singularity”</vt:lpstr>
      <vt:lpstr>Further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Devin O'kelly</dc:creator>
  <cp:lastModifiedBy>Devin O'kelly</cp:lastModifiedBy>
  <cp:revision>75</cp:revision>
  <dcterms:created xsi:type="dcterms:W3CDTF">2021-07-26T14:39:30Z</dcterms:created>
  <dcterms:modified xsi:type="dcterms:W3CDTF">2021-07-28T15:23:45Z</dcterms:modified>
</cp:coreProperties>
</file>