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66" r:id="rId5"/>
  </p:sldMasterIdLst>
  <p:notesMasterIdLst>
    <p:notesMasterId r:id="rId50"/>
  </p:notesMasterIdLst>
  <p:sldIdLst>
    <p:sldId id="256" r:id="rId6"/>
    <p:sldId id="265" r:id="rId7"/>
    <p:sldId id="334" r:id="rId8"/>
    <p:sldId id="339" r:id="rId9"/>
    <p:sldId id="304" r:id="rId10"/>
    <p:sldId id="273" r:id="rId11"/>
    <p:sldId id="335" r:id="rId12"/>
    <p:sldId id="340" r:id="rId13"/>
    <p:sldId id="344" r:id="rId14"/>
    <p:sldId id="343" r:id="rId15"/>
    <p:sldId id="346" r:id="rId16"/>
    <p:sldId id="370" r:id="rId17"/>
    <p:sldId id="351" r:id="rId18"/>
    <p:sldId id="349" r:id="rId19"/>
    <p:sldId id="350" r:id="rId20"/>
    <p:sldId id="365" r:id="rId21"/>
    <p:sldId id="352" r:id="rId22"/>
    <p:sldId id="353" r:id="rId23"/>
    <p:sldId id="354" r:id="rId24"/>
    <p:sldId id="362" r:id="rId25"/>
    <p:sldId id="359" r:id="rId26"/>
    <p:sldId id="363" r:id="rId27"/>
    <p:sldId id="358" r:id="rId28"/>
    <p:sldId id="356" r:id="rId29"/>
    <p:sldId id="364" r:id="rId30"/>
    <p:sldId id="357" r:id="rId31"/>
    <p:sldId id="348" r:id="rId32"/>
    <p:sldId id="336" r:id="rId33"/>
    <p:sldId id="337" r:id="rId34"/>
    <p:sldId id="373" r:id="rId35"/>
    <p:sldId id="366" r:id="rId36"/>
    <p:sldId id="347" r:id="rId37"/>
    <p:sldId id="342" r:id="rId38"/>
    <p:sldId id="341" r:id="rId39"/>
    <p:sldId id="372" r:id="rId40"/>
    <p:sldId id="345" r:id="rId41"/>
    <p:sldId id="338" r:id="rId42"/>
    <p:sldId id="322" r:id="rId43"/>
    <p:sldId id="361" r:id="rId44"/>
    <p:sldId id="360" r:id="rId45"/>
    <p:sldId id="368" r:id="rId46"/>
    <p:sldId id="369" r:id="rId47"/>
    <p:sldId id="374" r:id="rId48"/>
    <p:sldId id="26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DCE6F2"/>
    <a:srgbClr val="4F81BD"/>
    <a:srgbClr val="FF9900"/>
    <a:srgbClr val="FF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B21BD-EB58-49C2-A93A-4FACFC1C8B1C}" v="68" dt="2020-02-04T22:33:33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99C34-D3C1-423C-8E49-82FCDA48710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7D91-D570-41CD-820C-5CB883B01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-notebook-beginner-guide.readthedocs.io/en/latest/what_is_jupyter.html#notebook-document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 down, code and visualization. I’ll show you some extra functions in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3956E-2967-4325-8AD3-B600E7D1C2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and pandas to do data cleaning or data processing, the </a:t>
            </a:r>
            <a:r>
              <a:rPr lang="en-US" dirty="0" err="1"/>
              <a:t>dataframe</a:t>
            </a:r>
            <a:r>
              <a:rPr lang="en-US" dirty="0"/>
              <a:t> has its default table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3956E-2967-4325-8AD3-B600E7D1C2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8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more about the commands, you can do command? </a:t>
            </a:r>
          </a:p>
          <a:p>
            <a:r>
              <a:rPr lang="en-US" dirty="0"/>
              <a:t>% quick ref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3956E-2967-4325-8AD3-B600E7D1C2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%matplotlib: any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plot command will now cause a figure window to open, and further commands can be run to update the plot. Some changes will not draw automatically, to force an update, use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plt.draw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%matplotlib notebook: will lead to interactive plots embedded within the notebook, you can zoom and resize the figure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%matplotlib inline: only draw static images in the notebook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3956E-2967-4325-8AD3-B600E7D1C2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section, I’ll talk about different cases of the </a:t>
            </a:r>
            <a:r>
              <a:rPr lang="en-US" dirty="0" err="1"/>
              <a:t>jupyter</a:t>
            </a:r>
            <a:r>
              <a:rPr lang="en-US" dirty="0"/>
              <a:t> kernel/software environment.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“computational engine” that executes the code contained in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Notebook document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jupyter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kernels can execute different languages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like R, python,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matlab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And I’ll show you how to build all three kernels in the following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3956E-2967-4325-8AD3-B600E7D1C2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Ipython</a:t>
            </a:r>
            <a:r>
              <a:rPr lang="en-US" dirty="0"/>
              <a:t> is replaced with </a:t>
            </a:r>
            <a:r>
              <a:rPr lang="en-US" dirty="0" err="1"/>
              <a:t>jupyter</a:t>
            </a:r>
            <a:r>
              <a:rPr lang="en-US" dirty="0"/>
              <a:t> </a:t>
            </a:r>
            <a:r>
              <a:rPr lang="en-US" dirty="0" err="1"/>
              <a:t>kernelspec</a:t>
            </a:r>
            <a:r>
              <a:rPr lang="en-US" dirty="0"/>
              <a:t>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3956E-2967-4325-8AD3-B600E7D1C2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6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 freeze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command that allows you to see what modules you have installed with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install command to this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3956E-2967-4325-8AD3-B600E7D1C2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15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conda create --file </a:t>
            </a:r>
            <a:r>
              <a:rPr lang="en-US" dirty="0" err="1"/>
              <a:t>environment.yml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3956E-2967-4325-8AD3-B600E7D1C2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1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--r replace with --requirement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3956E-2967-4325-8AD3-B600E7D1C27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6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74700" y="966788"/>
            <a:ext cx="8001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74701" y="614363"/>
            <a:ext cx="207963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2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46399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097280" y="576073"/>
            <a:ext cx="7678414" cy="332623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17ADF24-738C-4342-AD42-5C4C0A4F345E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Geneva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6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27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Geneva" pitchFamily="123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92250" y="3165475"/>
            <a:ext cx="804545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0713" y="1832137"/>
            <a:ext cx="5405437" cy="96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97280" y="3383280"/>
            <a:ext cx="7308056" cy="935038"/>
          </a:xfrm>
        </p:spPr>
        <p:txBody>
          <a:bodyPr/>
          <a:lstStyle>
            <a:lvl1pPr marL="4445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  <a:lvl2pPr marL="2286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3pPr>
            <a:lvl4pPr marL="6858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4pPr>
            <a:lvl5pPr marL="9144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641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74700" y="966788"/>
            <a:ext cx="8001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74701" y="614363"/>
            <a:ext cx="207963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2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097280" y="576073"/>
            <a:ext cx="7678414" cy="332623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8C65370-7898-40B8-8246-60A93FC25CB8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Geneva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621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2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4F7529-B101-4CBF-80FC-012E91B46A0C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Geneva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1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4700" y="966788"/>
            <a:ext cx="8001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4701" y="614363"/>
            <a:ext cx="207963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2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576263"/>
            <a:ext cx="7999412" cy="33243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77240" y="4165603"/>
            <a:ext cx="4114800" cy="41148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00">
                <a:solidFill>
                  <a:srgbClr val="004278"/>
                </a:solidFill>
                <a:latin typeface="Helvetica"/>
                <a:cs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86402" y="4165602"/>
            <a:ext cx="2284389" cy="41148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00">
                <a:solidFill>
                  <a:srgbClr val="004278"/>
                </a:solidFill>
                <a:latin typeface="Helvetica"/>
                <a:cs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77239" y="1330962"/>
            <a:ext cx="4114800" cy="274272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4810756"/>
            <a:ext cx="8032616" cy="11551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5486402" y="1330962"/>
            <a:ext cx="2284390" cy="274272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D3FE9D4-6FC7-402E-A94F-A014BAE00A8C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Geneva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15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27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Geneva" pitchFamily="123" charset="-128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92251" y="3165475"/>
            <a:ext cx="804545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0714" y="1832139"/>
            <a:ext cx="5405437" cy="96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97281" y="3383280"/>
            <a:ext cx="7308056" cy="935038"/>
          </a:xfrm>
        </p:spPr>
        <p:txBody>
          <a:bodyPr/>
          <a:lstStyle>
            <a:lvl1pPr marL="4445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  <a:lvl2pPr marL="2286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2pPr>
            <a:lvl3pPr marL="4572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3pPr>
            <a:lvl4pPr marL="6858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4pPr>
            <a:lvl5pPr marL="914400" indent="0">
              <a:lnSpc>
                <a:spcPct val="90000"/>
              </a:lnSpc>
              <a:spcBef>
                <a:spcPts val="0"/>
              </a:spcBef>
              <a:buNone/>
              <a:defRPr sz="36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27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74700" y="966788"/>
            <a:ext cx="8001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74700" y="614363"/>
            <a:ext cx="207963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46399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097280" y="576071"/>
            <a:ext cx="7678414" cy="332623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92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74700" y="966788"/>
            <a:ext cx="8001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74700" y="614363"/>
            <a:ext cx="207963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097280" y="576071"/>
            <a:ext cx="7678414" cy="332623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65370-7898-40B8-8246-60A93FC25CB8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1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4F7529-B101-4CBF-80FC-012E91B46A0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4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774700" y="966788"/>
            <a:ext cx="800100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4700" y="614363"/>
            <a:ext cx="207963" cy="3492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576263"/>
            <a:ext cx="7999412" cy="33243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77240" y="4165603"/>
            <a:ext cx="4114800" cy="41148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00">
                <a:solidFill>
                  <a:srgbClr val="004278"/>
                </a:solidFill>
                <a:latin typeface="Helvetica"/>
                <a:cs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86402" y="4165602"/>
            <a:ext cx="2284389" cy="411480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900">
                <a:solidFill>
                  <a:srgbClr val="004278"/>
                </a:solidFill>
                <a:latin typeface="Helvetica"/>
                <a:cs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77239" y="1330962"/>
            <a:ext cx="4114800" cy="274272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810754"/>
            <a:ext cx="8032616" cy="11551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5486401" y="1330962"/>
            <a:ext cx="2284390" cy="2742726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3FE9D4-6FC7-402E-A94F-A014BAE00A8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2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96963" y="576263"/>
            <a:ext cx="79994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7876" y="1465263"/>
            <a:ext cx="79978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7875" y="6440490"/>
            <a:ext cx="455613" cy="2047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05AD945-2F8B-4EE8-A0D0-1CF4F3D13525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Geneva" pitchFamily="123" charset="-128"/>
            </a:endParaRPr>
          </a:p>
        </p:txBody>
      </p:sp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2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3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rgbClr val="004278"/>
          </a:solidFill>
          <a:latin typeface="Helvetica"/>
          <a:ea typeface="Geneva" pitchFamily="123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9pPr>
    </p:titleStyle>
    <p:bodyStyle>
      <a:lvl1pPr marL="4445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1pPr>
      <a:lvl2pPr marL="2286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2pPr>
      <a:lvl3pPr marL="4572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3pPr>
      <a:lvl4pPr marL="6858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4pPr>
      <a:lvl5pPr marL="9144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96963" y="576263"/>
            <a:ext cx="799941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7875" y="1465263"/>
            <a:ext cx="799782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178550"/>
            <a:ext cx="9144000" cy="679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595959"/>
                </a:solidFill>
                <a:latin typeface="Helvetica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5AD945-2F8B-4EE8-A0D0-1CF4F3D1352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1030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304" y="6286500"/>
            <a:ext cx="288685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4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1" kern="1200">
          <a:solidFill>
            <a:srgbClr val="004278"/>
          </a:solidFill>
          <a:latin typeface="Helvetica"/>
          <a:ea typeface="Geneva" pitchFamily="123" charset="-128"/>
          <a:cs typeface="Helvetic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  <a:cs typeface="Helvetica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004278"/>
          </a:solidFill>
          <a:latin typeface="Helvetica" panose="020B0604020202020204" pitchFamily="34" charset="0"/>
          <a:ea typeface="Geneva" pitchFamily="123" charset="-128"/>
        </a:defRPr>
      </a:lvl9pPr>
    </p:titleStyle>
    <p:bodyStyle>
      <a:lvl1pPr marL="4445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1pPr>
      <a:lvl2pPr marL="2286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2pPr>
      <a:lvl3pPr marL="4572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3pPr>
      <a:lvl4pPr marL="6858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4pPr>
      <a:lvl5pPr marL="914400" indent="136525" algn="l" defTabSz="457200" rtl="0" eaLnBrk="0" fontAlgn="base" hangingPunct="0">
        <a:lnSpc>
          <a:spcPct val="140000"/>
        </a:lnSpc>
        <a:spcBef>
          <a:spcPts val="1000"/>
        </a:spcBef>
        <a:spcAft>
          <a:spcPct val="0"/>
        </a:spcAft>
        <a:buFont typeface="Lucida Grande" pitchFamily="123" charset="0"/>
        <a:buChar char="–"/>
        <a:defRPr sz="1200" kern="1200">
          <a:solidFill>
            <a:schemeClr val="tx1"/>
          </a:solidFill>
          <a:latin typeface="Helvetica Light"/>
          <a:ea typeface="Geneva" pitchFamily="123" charset="-128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onda.io/projects/conda/en/latest/user-guide/getting-started.html" TargetMode="External"/><Relationship Id="rId2" Type="http://schemas.openxmlformats.org/officeDocument/2006/relationships/hyperlink" Target="https://jupyter.org/document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rkdownpad.com/" TargetMode="External"/><Relationship Id="rId5" Type="http://schemas.openxmlformats.org/officeDocument/2006/relationships/hyperlink" Target="https://www.markdowntutorial.com/" TargetMode="External"/><Relationship Id="rId4" Type="http://schemas.openxmlformats.org/officeDocument/2006/relationships/hyperlink" Target="https://github.com/adam-p/markdown-here/wiki/Markdown-Cheatshe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ortal.biohpc.swmed.edu/terminal/ondemand_jupyter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ortal.biohpc.swmed.edu/terminal/ondemand_jupyter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40488"/>
            <a:ext cx="455613" cy="204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123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482EBE-4BB3-46C8-A71B-313B695E1E1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7AC7EC5-B20E-46BE-81ED-DBCE6E743087}"/>
              </a:ext>
            </a:extLst>
          </p:cNvPr>
          <p:cNvSpPr txBox="1">
            <a:spLocks/>
          </p:cNvSpPr>
          <p:nvPr/>
        </p:nvSpPr>
        <p:spPr bwMode="auto">
          <a:xfrm>
            <a:off x="1096963" y="3382963"/>
            <a:ext cx="73088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3600" kern="1200">
                <a:solidFill>
                  <a:schemeClr val="bg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Lucida Grande" pitchFamily="123" charset="0"/>
              <a:buNone/>
              <a:defRPr sz="3600" kern="1200">
                <a:solidFill>
                  <a:srgbClr val="595959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Lucida Grande" pitchFamily="123" charset="0"/>
              <a:buNone/>
              <a:defRPr sz="3600" kern="1200">
                <a:solidFill>
                  <a:srgbClr val="595959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Lucida Grande" pitchFamily="123" charset="0"/>
              <a:buNone/>
              <a:defRPr sz="3600" kern="1200">
                <a:solidFill>
                  <a:srgbClr val="595959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0" algn="l" defTabSz="457200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Lucida Grande" pitchFamily="123" charset="0"/>
              <a:buNone/>
              <a:defRPr sz="3600" kern="1200">
                <a:solidFill>
                  <a:srgbClr val="595959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err="1">
                <a:latin typeface="Helvetica Light" pitchFamily="123" charset="0"/>
                <a:cs typeface="Helvetica Light" pitchFamily="123" charset="0"/>
              </a:rPr>
              <a:t>Jupyter</a:t>
            </a:r>
            <a:r>
              <a:rPr lang="en-US" dirty="0">
                <a:latin typeface="Helvetica Light" pitchFamily="123" charset="0"/>
                <a:cs typeface="Helvetica Light" pitchFamily="123" charset="0"/>
              </a:rPr>
              <a:t> Notebook </a:t>
            </a:r>
            <a:endParaRPr lang="en-US" i="1" dirty="0">
              <a:latin typeface="Helvetica Light" pitchFamily="123" charset="0"/>
              <a:cs typeface="Helvetica Light" pitchFamily="123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Helvetica Light" pitchFamily="123" charset="0"/>
              <a:cs typeface="Helvetica Light" pitchFamily="123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1CB0F-507E-44E7-A269-A003B5D7BD6E}"/>
              </a:ext>
            </a:extLst>
          </p:cNvPr>
          <p:cNvSpPr txBox="1"/>
          <p:nvPr/>
        </p:nvSpPr>
        <p:spPr>
          <a:xfrm>
            <a:off x="1096963" y="4919394"/>
            <a:ext cx="456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 Light"/>
                <a:cs typeface="Helvetica Light"/>
              </a:rPr>
              <a:t>[web] 	portal.biohpc.swmed.edu</a:t>
            </a:r>
            <a:br>
              <a:rPr lang="en-US" dirty="0">
                <a:solidFill>
                  <a:schemeClr val="bg1"/>
                </a:solidFill>
                <a:latin typeface="Helvetica Light"/>
                <a:cs typeface="Helvetica Light"/>
              </a:rPr>
            </a:br>
            <a:r>
              <a:rPr lang="en-US" dirty="0">
                <a:solidFill>
                  <a:schemeClr val="bg1"/>
                </a:solidFill>
                <a:latin typeface="Helvetica Light"/>
                <a:cs typeface="Helvetica Light"/>
              </a:rPr>
              <a:t>[email] 	biohpc-help@utsouthwestern.edu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D8DFA-B542-44E9-9F86-6768D64769B0}"/>
              </a:ext>
            </a:extLst>
          </p:cNvPr>
          <p:cNvSpPr txBox="1"/>
          <p:nvPr/>
        </p:nvSpPr>
        <p:spPr>
          <a:xfrm>
            <a:off x="7458088" y="627594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2021-05-19</a:t>
            </a:r>
          </a:p>
        </p:txBody>
      </p:sp>
    </p:spTree>
    <p:extLst>
      <p:ext uri="{BB962C8B-B14F-4D97-AF65-F5344CB8AC3E}">
        <p14:creationId xmlns:p14="http://schemas.microsoft.com/office/powerpoint/2010/main" val="239108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52601-8E8E-4FA5-B3B5-BC2311721165}"/>
              </a:ext>
            </a:extLst>
          </p:cNvPr>
          <p:cNvSpPr txBox="1"/>
          <p:nvPr/>
        </p:nvSpPr>
        <p:spPr>
          <a:xfrm>
            <a:off x="410455" y="1330044"/>
            <a:ext cx="873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Login to Notebook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B2E07-A479-4CB5-ACC3-39272A4FD5F2}"/>
              </a:ext>
            </a:extLst>
          </p:cNvPr>
          <p:cNvSpPr txBox="1"/>
          <p:nvPr/>
        </p:nvSpPr>
        <p:spPr>
          <a:xfrm>
            <a:off x="410455" y="5300073"/>
            <a:ext cx="87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Location: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/home2/username/</a:t>
            </a:r>
            <a:r>
              <a:rPr lang="en-US" alt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jupyter_notebooks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endParaRPr lang="en-US" altLang="en-US" sz="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C7D2F-E358-4536-840C-682E13BB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92" y="1976375"/>
            <a:ext cx="7147430" cy="2862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FA2034-BF9A-4E61-86DC-D0A432E7223B}"/>
              </a:ext>
            </a:extLst>
          </p:cNvPr>
          <p:cNvSpPr/>
          <p:nvPr/>
        </p:nvSpPr>
        <p:spPr>
          <a:xfrm>
            <a:off x="5817357" y="3072015"/>
            <a:ext cx="1617260" cy="72631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9ABE8-B919-42AB-9A93-5398065704B1}"/>
              </a:ext>
            </a:extLst>
          </p:cNvPr>
          <p:cNvSpPr txBox="1"/>
          <p:nvPr/>
        </p:nvSpPr>
        <p:spPr>
          <a:xfrm>
            <a:off x="7635922" y="3059667"/>
            <a:ext cx="13920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Kernels</a:t>
            </a:r>
          </a:p>
          <a:p>
            <a:pPr algn="ctr"/>
            <a:r>
              <a:rPr lang="en-US" dirty="0"/>
              <a:t>(will come back to this)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D6B2262-A32E-423F-B31C-672E9889D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4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D27C9-0617-479F-83FE-BC3DF0115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10" y="1221365"/>
            <a:ext cx="6673079" cy="412866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E6758A-19CD-4A58-B8E1-1B1FBBB451E0}"/>
              </a:ext>
            </a:extLst>
          </p:cNvPr>
          <p:cNvSpPr/>
          <p:nvPr/>
        </p:nvSpPr>
        <p:spPr>
          <a:xfrm>
            <a:off x="1194179" y="2648992"/>
            <a:ext cx="6755641" cy="1883391"/>
          </a:xfrm>
          <a:prstGeom prst="rect">
            <a:avLst/>
          </a:prstGeom>
          <a:solidFill>
            <a:srgbClr val="EBF1DE">
              <a:alpha val="23137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4DF4F2-2DE9-48FB-9639-677CB52A143D}"/>
              </a:ext>
            </a:extLst>
          </p:cNvPr>
          <p:cNvSpPr/>
          <p:nvPr/>
        </p:nvSpPr>
        <p:spPr>
          <a:xfrm>
            <a:off x="1199368" y="4616193"/>
            <a:ext cx="6755641" cy="519870"/>
          </a:xfrm>
          <a:prstGeom prst="rect">
            <a:avLst/>
          </a:prstGeom>
          <a:solidFill>
            <a:srgbClr val="EBF1DE">
              <a:alpha val="23137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D8691E7-B19D-4A1E-A9A8-E9C8DC45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19" y="3393817"/>
            <a:ext cx="886761" cy="727807"/>
          </a:xfrm>
        </p:spPr>
        <p:txBody>
          <a:bodyPr/>
          <a:lstStyle/>
          <a:p>
            <a:pPr indent="0" algn="ctr">
              <a:buNone/>
            </a:pPr>
            <a:r>
              <a:rPr lang="en-US" dirty="0"/>
              <a:t>Cell 1</a:t>
            </a:r>
          </a:p>
          <a:p>
            <a:pPr indent="0" algn="ctr">
              <a:buNone/>
            </a:pPr>
            <a:r>
              <a:rPr lang="en-US" dirty="0"/>
              <a:t>(</a:t>
            </a:r>
            <a:r>
              <a:rPr lang="en-US" b="1" dirty="0"/>
              <a:t>markdown</a:t>
            </a:r>
            <a:r>
              <a:rPr lang="en-US" dirty="0"/>
              <a:t>)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2B6B07F-497A-404A-B738-BBE551A31E82}"/>
              </a:ext>
            </a:extLst>
          </p:cNvPr>
          <p:cNvSpPr txBox="1">
            <a:spLocks/>
          </p:cNvSpPr>
          <p:nvPr/>
        </p:nvSpPr>
        <p:spPr bwMode="auto">
          <a:xfrm>
            <a:off x="297085" y="4553248"/>
            <a:ext cx="689273" cy="7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Wingdings" panose="05000000000000000000" pitchFamily="2" charset="2"/>
              <a:buNone/>
            </a:pPr>
            <a:r>
              <a:rPr lang="en-US" dirty="0"/>
              <a:t>Cell 2</a:t>
            </a:r>
          </a:p>
          <a:p>
            <a:pPr indent="0" algn="ctr">
              <a:buFont typeface="Wingdings" panose="05000000000000000000" pitchFamily="2" charset="2"/>
              <a:buNone/>
            </a:pPr>
            <a:r>
              <a:rPr lang="en-US" dirty="0"/>
              <a:t>(</a:t>
            </a:r>
            <a:r>
              <a:rPr lang="en-US" b="1" dirty="0"/>
              <a:t>code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036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E778DB-A41F-48AB-BF68-9C7B69BFE3DC}"/>
              </a:ext>
            </a:extLst>
          </p:cNvPr>
          <p:cNvSpPr/>
          <p:nvPr/>
        </p:nvSpPr>
        <p:spPr>
          <a:xfrm>
            <a:off x="1127646" y="2412601"/>
            <a:ext cx="159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Markdown Cell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5924B-DFA4-4214-BC9C-83516EC845CC}"/>
              </a:ext>
            </a:extLst>
          </p:cNvPr>
          <p:cNvSpPr/>
          <p:nvPr/>
        </p:nvSpPr>
        <p:spPr>
          <a:xfrm>
            <a:off x="1474098" y="4101174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Code Cell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25EAC3-0E61-4C0D-A12E-9201F9EBA5C6}"/>
              </a:ext>
            </a:extLst>
          </p:cNvPr>
          <p:cNvCxnSpPr/>
          <p:nvPr/>
        </p:nvCxnSpPr>
        <p:spPr>
          <a:xfrm>
            <a:off x="3193579" y="2597267"/>
            <a:ext cx="210175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CF7774-A826-4D91-85D0-1D66346808A7}"/>
              </a:ext>
            </a:extLst>
          </p:cNvPr>
          <p:cNvCxnSpPr/>
          <p:nvPr/>
        </p:nvCxnSpPr>
        <p:spPr>
          <a:xfrm>
            <a:off x="3193579" y="4285840"/>
            <a:ext cx="210175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C67EBC2-B690-4A31-BF22-455DDDD23B05}"/>
              </a:ext>
            </a:extLst>
          </p:cNvPr>
          <p:cNvSpPr/>
          <p:nvPr/>
        </p:nvSpPr>
        <p:spPr>
          <a:xfrm>
            <a:off x="5623776" y="2400702"/>
            <a:ext cx="2546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Formatted Text, Equation</a:t>
            </a:r>
          </a:p>
          <a:p>
            <a:pPr algn="ctr"/>
            <a:r>
              <a:rPr lang="en-US" dirty="0"/>
              <a:t>Image, etc.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70EE57-5114-4EB0-88F7-43DEA0F4F81E}"/>
              </a:ext>
            </a:extLst>
          </p:cNvPr>
          <p:cNvSpPr/>
          <p:nvPr/>
        </p:nvSpPr>
        <p:spPr>
          <a:xfrm>
            <a:off x="3800616" y="2243324"/>
            <a:ext cx="887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Evaluate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FF56A2-04F3-4688-BC4E-6BDEB01EFE44}"/>
              </a:ext>
            </a:extLst>
          </p:cNvPr>
          <p:cNvSpPr/>
          <p:nvPr/>
        </p:nvSpPr>
        <p:spPr>
          <a:xfrm>
            <a:off x="3800616" y="3899497"/>
            <a:ext cx="887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Evaluate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F36836-E2EB-4478-9D7B-F958BFFB2AFB}"/>
              </a:ext>
            </a:extLst>
          </p:cNvPr>
          <p:cNvSpPr/>
          <p:nvPr/>
        </p:nvSpPr>
        <p:spPr>
          <a:xfrm>
            <a:off x="5501339" y="3962674"/>
            <a:ext cx="2791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Evaluate expression, display</a:t>
            </a:r>
          </a:p>
          <a:p>
            <a:pPr algn="ctr"/>
            <a:r>
              <a:rPr lang="en-US" dirty="0"/>
              <a:t>output, graphs, etc.</a:t>
            </a:r>
          </a:p>
        </p:txBody>
      </p:sp>
    </p:spTree>
    <p:extLst>
      <p:ext uri="{BB962C8B-B14F-4D97-AF65-F5344CB8AC3E}">
        <p14:creationId xmlns:p14="http://schemas.microsoft.com/office/powerpoint/2010/main" val="92964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8ED85F-001F-40C9-8969-638D576999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015838" y="2181651"/>
            <a:ext cx="3996285" cy="2095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- Markdown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525317-C1B4-41AC-9328-9BFBB0B45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26" y="2186733"/>
            <a:ext cx="3996285" cy="209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718D51-7E4F-475B-8BE4-F5C752B99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1" y="2181651"/>
            <a:ext cx="4590657" cy="2095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BB7122-5C8E-499C-B156-6CB8ECF45CFD}"/>
              </a:ext>
            </a:extLst>
          </p:cNvPr>
          <p:cNvSpPr/>
          <p:nvPr/>
        </p:nvSpPr>
        <p:spPr>
          <a:xfrm>
            <a:off x="1867549" y="1621030"/>
            <a:ext cx="91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Markup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795AE5-ACAC-4482-8BDE-67DAE18D163C}"/>
              </a:ext>
            </a:extLst>
          </p:cNvPr>
          <p:cNvSpPr/>
          <p:nvPr/>
        </p:nvSpPr>
        <p:spPr>
          <a:xfrm>
            <a:off x="6230283" y="1621030"/>
            <a:ext cx="109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Rendered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869376-3F21-4F58-8C6F-86E49ED8FC68}"/>
              </a:ext>
            </a:extLst>
          </p:cNvPr>
          <p:cNvCxnSpPr/>
          <p:nvPr/>
        </p:nvCxnSpPr>
        <p:spPr>
          <a:xfrm>
            <a:off x="3521122" y="1875372"/>
            <a:ext cx="210175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DCE3353-013E-4A62-B5F7-407F7F5262D5}"/>
              </a:ext>
            </a:extLst>
          </p:cNvPr>
          <p:cNvSpPr/>
          <p:nvPr/>
        </p:nvSpPr>
        <p:spPr>
          <a:xfrm>
            <a:off x="4128159" y="1521429"/>
            <a:ext cx="887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25316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DCDB52-488E-4CB3-8832-DAEDA3F065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43865" y="2153703"/>
            <a:ext cx="4067366" cy="28289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- Markdown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9E856-408A-453C-9034-7E4CB1564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03" y="2220229"/>
            <a:ext cx="4391097" cy="2561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38C17E-A0BD-49C6-AB0A-3E3469E6F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328" y="2144193"/>
            <a:ext cx="4067366" cy="28289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A24E06-0FEA-43FF-9F85-D275E893A5A9}"/>
              </a:ext>
            </a:extLst>
          </p:cNvPr>
          <p:cNvSpPr/>
          <p:nvPr/>
        </p:nvSpPr>
        <p:spPr>
          <a:xfrm>
            <a:off x="1867549" y="1621030"/>
            <a:ext cx="91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Markup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DD64AE-B831-48E0-80E2-A5AAA5D8F640}"/>
              </a:ext>
            </a:extLst>
          </p:cNvPr>
          <p:cNvSpPr/>
          <p:nvPr/>
        </p:nvSpPr>
        <p:spPr>
          <a:xfrm>
            <a:off x="6230283" y="1621030"/>
            <a:ext cx="109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Rendered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26E4B2-BC81-456C-865E-39DC60E86258}"/>
              </a:ext>
            </a:extLst>
          </p:cNvPr>
          <p:cNvCxnSpPr/>
          <p:nvPr/>
        </p:nvCxnSpPr>
        <p:spPr>
          <a:xfrm>
            <a:off x="3521122" y="1875372"/>
            <a:ext cx="210175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AAFC8FF-3934-4142-823E-340389AA15FA}"/>
              </a:ext>
            </a:extLst>
          </p:cNvPr>
          <p:cNvSpPr/>
          <p:nvPr/>
        </p:nvSpPr>
        <p:spPr>
          <a:xfrm>
            <a:off x="4128159" y="1521429"/>
            <a:ext cx="887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30332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0760C4-9D90-4F49-868C-D215C00C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17322" y="2375006"/>
            <a:ext cx="4826677" cy="16450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- Markdown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825CE-29D8-4625-B8C8-F7C741425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45" y="2366608"/>
            <a:ext cx="4134631" cy="20347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B2C6A7-6144-449D-A5A0-BB3C7D7E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323" y="2366608"/>
            <a:ext cx="4826677" cy="16450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C2D778-8E70-4AD8-965D-F605E9B51C4A}"/>
              </a:ext>
            </a:extLst>
          </p:cNvPr>
          <p:cNvSpPr/>
          <p:nvPr/>
        </p:nvSpPr>
        <p:spPr>
          <a:xfrm>
            <a:off x="1867549" y="1621030"/>
            <a:ext cx="91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Markup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ABA17-B354-4111-82F8-F224AC769FAE}"/>
              </a:ext>
            </a:extLst>
          </p:cNvPr>
          <p:cNvSpPr/>
          <p:nvPr/>
        </p:nvSpPr>
        <p:spPr>
          <a:xfrm>
            <a:off x="6230283" y="1621030"/>
            <a:ext cx="109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Rendered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452499-45F9-4376-AEDD-28FBD429AAFF}"/>
              </a:ext>
            </a:extLst>
          </p:cNvPr>
          <p:cNvCxnSpPr/>
          <p:nvPr/>
        </p:nvCxnSpPr>
        <p:spPr>
          <a:xfrm>
            <a:off x="3521122" y="1875372"/>
            <a:ext cx="210175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0BBF403-AAA7-467B-AD1B-2CE14D4D14AA}"/>
              </a:ext>
            </a:extLst>
          </p:cNvPr>
          <p:cNvSpPr/>
          <p:nvPr/>
        </p:nvSpPr>
        <p:spPr>
          <a:xfrm>
            <a:off x="4128159" y="1521429"/>
            <a:ext cx="887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1473404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70395-42DE-4027-A8DA-B9B799E3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223" y="2081212"/>
            <a:ext cx="5724070" cy="19517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F62F96-A2C9-495B-AECF-63899E647EB5}"/>
              </a:ext>
            </a:extLst>
          </p:cNvPr>
          <p:cNvSpPr/>
          <p:nvPr/>
        </p:nvSpPr>
        <p:spPr>
          <a:xfrm>
            <a:off x="693841" y="1450433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Code Cell</a:t>
            </a:r>
          </a:p>
        </p:txBody>
      </p:sp>
    </p:spTree>
    <p:extLst>
      <p:ext uri="{BB962C8B-B14F-4D97-AF65-F5344CB8AC3E}">
        <p14:creationId xmlns:p14="http://schemas.microsoft.com/office/powerpoint/2010/main" val="159286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06DA8B-D15A-4E32-B019-AAC1CECE3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22" y="2013238"/>
            <a:ext cx="5215645" cy="2298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E490FE-4F07-4C84-B016-789809594EC3}"/>
              </a:ext>
            </a:extLst>
          </p:cNvPr>
          <p:cNvSpPr/>
          <p:nvPr/>
        </p:nvSpPr>
        <p:spPr>
          <a:xfrm>
            <a:off x="2524840" y="2133223"/>
            <a:ext cx="641436" cy="1383921"/>
          </a:xfrm>
          <a:prstGeom prst="rect">
            <a:avLst/>
          </a:prstGeom>
          <a:solidFill>
            <a:srgbClr val="EBF1DE">
              <a:alpha val="23137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0C3640-CA62-421A-B1F7-A240DE64381A}"/>
              </a:ext>
            </a:extLst>
          </p:cNvPr>
          <p:cNvSpPr txBox="1"/>
          <p:nvPr/>
        </p:nvSpPr>
        <p:spPr>
          <a:xfrm>
            <a:off x="2108579" y="5093036"/>
            <a:ext cx="13920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Execution Order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FBDBA8-3FE3-4C62-8F6C-5980F4A661A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2804615" y="3590961"/>
            <a:ext cx="0" cy="1502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2C613-F1A6-47F1-9B5A-3A77E2611A75}"/>
              </a:ext>
            </a:extLst>
          </p:cNvPr>
          <p:cNvSpPr/>
          <p:nvPr/>
        </p:nvSpPr>
        <p:spPr>
          <a:xfrm>
            <a:off x="3771411" y="5277702"/>
            <a:ext cx="271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(Recall: </a:t>
            </a:r>
            <a:r>
              <a:rPr lang="en-US" b="1" dirty="0"/>
              <a:t>interactive</a:t>
            </a:r>
            <a:r>
              <a:rPr lang="en-US" dirty="0"/>
              <a:t> session)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FE5476-BBF5-4D83-872F-854C2D559F39}"/>
              </a:ext>
            </a:extLst>
          </p:cNvPr>
          <p:cNvSpPr txBox="1"/>
          <p:nvPr/>
        </p:nvSpPr>
        <p:spPr>
          <a:xfrm>
            <a:off x="69733" y="3438815"/>
            <a:ext cx="13920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'np' is also available in this cell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321368-711E-41E7-9E5B-3A81E0A1D84A}"/>
              </a:ext>
            </a:extLst>
          </p:cNvPr>
          <p:cNvSpPr txBox="1"/>
          <p:nvPr/>
        </p:nvSpPr>
        <p:spPr>
          <a:xfrm>
            <a:off x="155017" y="2270661"/>
            <a:ext cx="10493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66E962-0F7B-4B2E-8B82-D73556D9B1AC}"/>
              </a:ext>
            </a:extLst>
          </p:cNvPr>
          <p:cNvSpPr txBox="1"/>
          <p:nvPr/>
        </p:nvSpPr>
        <p:spPr>
          <a:xfrm>
            <a:off x="184173" y="2977782"/>
            <a:ext cx="10493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2</a:t>
            </a:r>
          </a:p>
        </p:txBody>
      </p:sp>
    </p:spTree>
    <p:extLst>
      <p:ext uri="{BB962C8B-B14F-4D97-AF65-F5344CB8AC3E}">
        <p14:creationId xmlns:p14="http://schemas.microsoft.com/office/powerpoint/2010/main" val="394640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DA7964-14CA-48A3-A729-ED4D21F0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27" y="1947862"/>
            <a:ext cx="3209925" cy="29622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E490FE-4F07-4C84-B016-789809594EC3}"/>
              </a:ext>
            </a:extLst>
          </p:cNvPr>
          <p:cNvSpPr/>
          <p:nvPr/>
        </p:nvSpPr>
        <p:spPr>
          <a:xfrm>
            <a:off x="2367887" y="1985038"/>
            <a:ext cx="559558" cy="2586863"/>
          </a:xfrm>
          <a:prstGeom prst="rect">
            <a:avLst/>
          </a:prstGeom>
          <a:solidFill>
            <a:srgbClr val="EBF1DE">
              <a:alpha val="23137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2C613-F1A6-47F1-9B5A-3A77E2611A75}"/>
              </a:ext>
            </a:extLst>
          </p:cNvPr>
          <p:cNvSpPr/>
          <p:nvPr/>
        </p:nvSpPr>
        <p:spPr>
          <a:xfrm>
            <a:off x="830319" y="1262200"/>
            <a:ext cx="312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Interactive</a:t>
            </a:r>
            <a:r>
              <a:rPr lang="en-US" dirty="0"/>
              <a:t> session implications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EE5E21-B523-464E-8F90-E7FB589D046B}"/>
              </a:ext>
            </a:extLst>
          </p:cNvPr>
          <p:cNvSpPr txBox="1"/>
          <p:nvPr/>
        </p:nvSpPr>
        <p:spPr>
          <a:xfrm>
            <a:off x="1917510" y="5139203"/>
            <a:ext cx="13920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 of place execution order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D5BD18-D1E9-4E7E-B38E-42D024E60073}"/>
              </a:ext>
            </a:extLst>
          </p:cNvPr>
          <p:cNvCxnSpPr/>
          <p:nvPr/>
        </p:nvCxnSpPr>
        <p:spPr>
          <a:xfrm flipH="1">
            <a:off x="4131268" y="3712191"/>
            <a:ext cx="26613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4B481B-6E34-4FB9-8AAE-19DB8793AE4E}"/>
              </a:ext>
            </a:extLst>
          </p:cNvPr>
          <p:cNvSpPr txBox="1"/>
          <p:nvPr/>
        </p:nvSpPr>
        <p:spPr>
          <a:xfrm>
            <a:off x="6942160" y="3527525"/>
            <a:ext cx="13920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3055130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2C613-F1A6-47F1-9B5A-3A77E2611A75}"/>
              </a:ext>
            </a:extLst>
          </p:cNvPr>
          <p:cNvSpPr/>
          <p:nvPr/>
        </p:nvSpPr>
        <p:spPr>
          <a:xfrm>
            <a:off x="830319" y="1262200"/>
            <a:ext cx="3124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Interactive</a:t>
            </a:r>
            <a:r>
              <a:rPr lang="en-US" dirty="0"/>
              <a:t> session implications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6B314-AF50-40B0-B825-51DEFC70D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61" y="2051109"/>
            <a:ext cx="5162550" cy="25241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1BC954-F5D5-40A8-B6D4-AFD6EE42845A}"/>
              </a:ext>
            </a:extLst>
          </p:cNvPr>
          <p:cNvCxnSpPr>
            <a:cxnSpLocks/>
          </p:cNvCxnSpPr>
          <p:nvPr/>
        </p:nvCxnSpPr>
        <p:spPr>
          <a:xfrm>
            <a:off x="1426191" y="3582537"/>
            <a:ext cx="53226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51096F7-709E-4FD3-874E-9B8B52A463D0}"/>
              </a:ext>
            </a:extLst>
          </p:cNvPr>
          <p:cNvSpPr txBox="1"/>
          <p:nvPr/>
        </p:nvSpPr>
        <p:spPr>
          <a:xfrm>
            <a:off x="6939886" y="2848127"/>
            <a:ext cx="203351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remains in session even after cell deletion</a:t>
            </a:r>
          </a:p>
        </p:txBody>
      </p:sp>
    </p:spTree>
    <p:extLst>
      <p:ext uri="{BB962C8B-B14F-4D97-AF65-F5344CB8AC3E}">
        <p14:creationId xmlns:p14="http://schemas.microsoft.com/office/powerpoint/2010/main" val="3214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8275FC3-A500-4441-826B-22542219920E}"/>
              </a:ext>
            </a:extLst>
          </p:cNvPr>
          <p:cNvSpPr txBox="1"/>
          <p:nvPr/>
        </p:nvSpPr>
        <p:spPr>
          <a:xfrm>
            <a:off x="410454" y="1740365"/>
            <a:ext cx="8733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Overview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Getting started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Using </a:t>
            </a:r>
            <a:r>
              <a:rPr lang="en-US" dirty="0" err="1"/>
              <a:t>Jupyter</a:t>
            </a:r>
            <a:r>
              <a:rPr lang="en-US" dirty="0"/>
              <a:t> and basic functionality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Considerations and recommendations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ADF67-45F1-4ECA-9E7F-CF9ED4A83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3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2C613-F1A6-47F1-9B5A-3A77E2611A75}"/>
              </a:ext>
            </a:extLst>
          </p:cNvPr>
          <p:cNvSpPr/>
          <p:nvPr/>
        </p:nvSpPr>
        <p:spPr>
          <a:xfrm>
            <a:off x="4085310" y="3089815"/>
            <a:ext cx="121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Extras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21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76071"/>
            <a:ext cx="7678414" cy="332623"/>
          </a:xfrm>
        </p:spPr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65FD4-0F3F-4FB8-89CC-94B62D76F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2" y="2259135"/>
            <a:ext cx="6911279" cy="35537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4B381A-8E17-4EB5-BD5F-EA7AC6BB92AB}"/>
              </a:ext>
            </a:extLst>
          </p:cNvPr>
          <p:cNvSpPr/>
          <p:nvPr/>
        </p:nvSpPr>
        <p:spPr>
          <a:xfrm>
            <a:off x="830319" y="1262200"/>
            <a:ext cx="338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Dataframe</a:t>
            </a:r>
            <a:r>
              <a:rPr lang="en-US" dirty="0"/>
              <a:t> default table rendering</a:t>
            </a:r>
          </a:p>
        </p:txBody>
      </p:sp>
    </p:spTree>
    <p:extLst>
      <p:ext uri="{BB962C8B-B14F-4D97-AF65-F5344CB8AC3E}">
        <p14:creationId xmlns:p14="http://schemas.microsoft.com/office/powerpoint/2010/main" val="561854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9D9B50C-373E-4462-B6C5-5FBDAAACC51B}"/>
              </a:ext>
            </a:extLst>
          </p:cNvPr>
          <p:cNvGraphicFramePr>
            <a:graphicFrameLocks noGrp="1"/>
          </p:cNvGraphicFramePr>
          <p:nvPr/>
        </p:nvGraphicFramePr>
        <p:xfrm>
          <a:off x="936157" y="2418162"/>
          <a:ext cx="727168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934">
                  <a:extLst>
                    <a:ext uri="{9D8B030D-6E8A-4147-A177-3AD203B41FA5}">
                      <a16:colId xmlns:a16="http://schemas.microsoft.com/office/drawing/2014/main" val="478951921"/>
                    </a:ext>
                  </a:extLst>
                </a:gridCol>
                <a:gridCol w="5491751">
                  <a:extLst>
                    <a:ext uri="{9D8B030D-6E8A-4147-A177-3AD203B41FA5}">
                      <a16:colId xmlns:a16="http://schemas.microsoft.com/office/drawing/2014/main" val="952502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Cell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Evaluation 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24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object</a:t>
                      </a:r>
                      <a:r>
                        <a:rPr lang="en-US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 documentation for 'object'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56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lsmagic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 available extra functionality built into the kernel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1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quickref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Quick reference on the kernel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8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572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EBD9E-CBED-4891-BF39-8B037E98C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82" y="1473958"/>
            <a:ext cx="8107594" cy="37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1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Magics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EC04E-08E5-4203-9A95-E2021C61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21" y="1427725"/>
            <a:ext cx="6666931" cy="44937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598958-DDFD-495E-BFFF-981B0C74E74D}"/>
              </a:ext>
            </a:extLst>
          </p:cNvPr>
          <p:cNvSpPr/>
          <p:nvPr/>
        </p:nvSpPr>
        <p:spPr>
          <a:xfrm>
            <a:off x="5571695" y="2815698"/>
            <a:ext cx="1047468" cy="28234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9041AC-BE1F-4203-B934-31A3805083C8}"/>
              </a:ext>
            </a:extLst>
          </p:cNvPr>
          <p:cNvSpPr txBox="1"/>
          <p:nvPr/>
        </p:nvSpPr>
        <p:spPr>
          <a:xfrm>
            <a:off x="104405" y="3098042"/>
            <a:ext cx="198575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Built-in to Kernel. Not</a:t>
            </a:r>
            <a:r>
              <a:rPr lang="en-US" b="1" dirty="0"/>
              <a:t> </a:t>
            </a:r>
            <a:r>
              <a:rPr lang="en-US" dirty="0"/>
              <a:t>platform dependent</a:t>
            </a:r>
          </a:p>
        </p:txBody>
      </p:sp>
    </p:spTree>
    <p:extLst>
      <p:ext uri="{BB962C8B-B14F-4D97-AF65-F5344CB8AC3E}">
        <p14:creationId xmlns:p14="http://schemas.microsoft.com/office/powerpoint/2010/main" val="204793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Magics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A9C53-144D-427F-8152-3DF03A07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71" y="1726442"/>
            <a:ext cx="6195022" cy="36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9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- Magics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598958-DDFD-495E-BFFF-981B0C74E74D}"/>
              </a:ext>
            </a:extLst>
          </p:cNvPr>
          <p:cNvSpPr/>
          <p:nvPr/>
        </p:nvSpPr>
        <p:spPr>
          <a:xfrm>
            <a:off x="5182735" y="2815698"/>
            <a:ext cx="1047468" cy="28234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50A77-1163-441C-AD1C-FBE70F10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44" y="1160059"/>
            <a:ext cx="5301666" cy="47409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047AD8-F083-4E4B-A1A7-A9C48FD8B024}"/>
              </a:ext>
            </a:extLst>
          </p:cNvPr>
          <p:cNvSpPr/>
          <p:nvPr/>
        </p:nvSpPr>
        <p:spPr>
          <a:xfrm>
            <a:off x="2571463" y="1153235"/>
            <a:ext cx="1700286" cy="27978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40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B2E07-A479-4CB5-ACC3-39272A4FD5F2}"/>
              </a:ext>
            </a:extLst>
          </p:cNvPr>
          <p:cNvSpPr txBox="1"/>
          <p:nvPr/>
        </p:nvSpPr>
        <p:spPr>
          <a:xfrm>
            <a:off x="410455" y="5066291"/>
            <a:ext cx="873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Note: can modify environment directly from login node</a:t>
            </a:r>
          </a:p>
          <a:p>
            <a:pPr algn="just">
              <a:tabLst>
                <a:tab pos="984250" algn="l"/>
              </a:tabLs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C7D2F-E358-4536-840C-682E13BBF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69" y="1450936"/>
            <a:ext cx="7147430" cy="2862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FA2034-BF9A-4E61-86DC-D0A432E7223B}"/>
              </a:ext>
            </a:extLst>
          </p:cNvPr>
          <p:cNvSpPr/>
          <p:nvPr/>
        </p:nvSpPr>
        <p:spPr>
          <a:xfrm>
            <a:off x="5892419" y="2542742"/>
            <a:ext cx="1617260" cy="72631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9ABE8-B919-42AB-9A93-5398065704B1}"/>
              </a:ext>
            </a:extLst>
          </p:cNvPr>
          <p:cNvSpPr txBox="1"/>
          <p:nvPr/>
        </p:nvSpPr>
        <p:spPr>
          <a:xfrm>
            <a:off x="7629099" y="2721234"/>
            <a:ext cx="13920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D4028E-1DF0-476D-83B3-B50E6C76B6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909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BC5EDB-3E6A-4165-B21B-28669BC1C020}"/>
              </a:ext>
            </a:extLst>
          </p:cNvPr>
          <p:cNvSpPr txBox="1">
            <a:spLocks/>
          </p:cNvSpPr>
          <p:nvPr/>
        </p:nvSpPr>
        <p:spPr bwMode="auto">
          <a:xfrm>
            <a:off x="777234" y="2450703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 yourusername@nucleus.biohpc.swmed.edu</a:t>
            </a:r>
          </a:p>
          <a:p>
            <a:pPr indent="0">
              <a:buNone/>
            </a:pPr>
            <a:r>
              <a:rPr lang="en-US" dirty="0"/>
              <a:t>$ module load python/3.7.x-anaconda 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create --name foo python=3</a:t>
            </a:r>
          </a:p>
          <a:p>
            <a:pPr indent="0">
              <a:buNone/>
            </a:pPr>
            <a:r>
              <a:rPr lang="en-US" dirty="0"/>
              <a:t>$ conda activate foo                                                                                                                   </a:t>
            </a:r>
          </a:p>
          <a:p>
            <a:pPr indent="0">
              <a:buNone/>
            </a:pPr>
            <a:r>
              <a:rPr lang="en-US" dirty="0"/>
              <a:t>(foo) $ pip install </a:t>
            </a:r>
            <a:r>
              <a:rPr lang="en-US" dirty="0" err="1"/>
              <a:t>ipykernel</a:t>
            </a:r>
            <a:endParaRPr lang="en-US" dirty="0"/>
          </a:p>
          <a:p>
            <a:pPr indent="0">
              <a:buNone/>
            </a:pPr>
            <a:r>
              <a:rPr lang="en-US" dirty="0"/>
              <a:t>(foo) $ pip install </a:t>
            </a:r>
            <a:r>
              <a:rPr lang="en-US" i="1" dirty="0"/>
              <a:t>&lt;additional modules as needed&gt;</a:t>
            </a:r>
            <a:endParaRPr lang="en-US" dirty="0"/>
          </a:p>
          <a:p>
            <a:pPr indent="0">
              <a:buNone/>
            </a:pPr>
            <a:r>
              <a:rPr lang="en-US" dirty="0"/>
              <a:t>(foo) $ python -m </a:t>
            </a:r>
            <a:r>
              <a:rPr lang="en-US" dirty="0" err="1"/>
              <a:t>ipykernel</a:t>
            </a:r>
            <a:r>
              <a:rPr lang="en-US" dirty="0"/>
              <a:t> install --user --name foo --display-name "my foo env“</a:t>
            </a:r>
          </a:p>
          <a:p>
            <a:pPr indent="0">
              <a:buNone/>
            </a:pPr>
            <a:r>
              <a:rPr lang="en-US" dirty="0"/>
              <a:t>(foo) $ conda deactivate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0436B-DABC-4B32-AB25-1CCA8A4A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1325880"/>
            <a:ext cx="8073333" cy="393738"/>
          </a:xfrm>
        </p:spPr>
        <p:txBody>
          <a:bodyPr/>
          <a:lstStyle/>
          <a:p>
            <a:pPr indent="0">
              <a:buNone/>
            </a:pPr>
            <a:r>
              <a:rPr lang="en-US" sz="2000" b="1" dirty="0"/>
              <a:t>Recipe 1</a:t>
            </a:r>
            <a:r>
              <a:rPr lang="en-US" sz="2000" dirty="0"/>
              <a:t> – Create a new isolated </a:t>
            </a:r>
            <a:r>
              <a:rPr lang="en-US" sz="2000" b="1" dirty="0"/>
              <a:t>python3</a:t>
            </a:r>
            <a:r>
              <a:rPr lang="en-US" sz="2000" dirty="0"/>
              <a:t> kernel using </a:t>
            </a:r>
            <a:r>
              <a:rPr lang="en-US" sz="2000" dirty="0" err="1"/>
              <a:t>Conda</a:t>
            </a:r>
            <a:r>
              <a:rPr lang="en-US" sz="2000" dirty="0"/>
              <a:t> on </a:t>
            </a:r>
            <a:r>
              <a:rPr lang="en-US" sz="2000" dirty="0" err="1"/>
              <a:t>BioHPC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8E31D6-6685-4A12-AF5E-52001325CDDF}"/>
              </a:ext>
            </a:extLst>
          </p:cNvPr>
          <p:cNvSpPr txBox="1">
            <a:spLocks/>
          </p:cNvSpPr>
          <p:nvPr/>
        </p:nvSpPr>
        <p:spPr bwMode="auto">
          <a:xfrm>
            <a:off x="5054600" y="3232131"/>
            <a:ext cx="357762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i="1" dirty="0"/>
              <a:t># Look under /home2/&lt;</a:t>
            </a:r>
            <a:r>
              <a:rPr lang="en-US" i="1" dirty="0" err="1"/>
              <a:t>yourusername</a:t>
            </a:r>
            <a:r>
              <a:rPr lang="en-US" i="1" dirty="0"/>
              <a:t>&gt;/.conda/</a:t>
            </a:r>
            <a:r>
              <a:rPr lang="en-US" i="1" dirty="0" err="1"/>
              <a:t>envs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BB3BC-9C1C-4E4D-BBFF-85F376D683DC}"/>
              </a:ext>
            </a:extLst>
          </p:cNvPr>
          <p:cNvSpPr txBox="1"/>
          <p:nvPr/>
        </p:nvSpPr>
        <p:spPr>
          <a:xfrm>
            <a:off x="6563760" y="4565134"/>
            <a:ext cx="2211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1)  create conda env </a:t>
            </a:r>
          </a:p>
          <a:p>
            <a:pPr marL="228600" indent="-228600">
              <a:buAutoNum type="arabicParenR" startAt="2"/>
            </a:pPr>
            <a:r>
              <a:rPr lang="en-US" sz="1600" dirty="0">
                <a:solidFill>
                  <a:srgbClr val="0070C0"/>
                </a:solidFill>
              </a:rPr>
              <a:t>install packages</a:t>
            </a:r>
          </a:p>
          <a:p>
            <a:pPr marL="228600" indent="-228600">
              <a:buAutoNum type="arabicParenR" startAt="2"/>
            </a:pPr>
            <a:r>
              <a:rPr lang="en-US" sz="1600" dirty="0">
                <a:solidFill>
                  <a:srgbClr val="0070C0"/>
                </a:solidFill>
              </a:rPr>
              <a:t>create </a:t>
            </a:r>
            <a:r>
              <a:rPr lang="en-US" sz="1600" dirty="0" err="1">
                <a:solidFill>
                  <a:srgbClr val="0070C0"/>
                </a:solidFill>
              </a:rPr>
              <a:t>jupyter</a:t>
            </a:r>
            <a:r>
              <a:rPr lang="en-US" sz="1600" dirty="0">
                <a:solidFill>
                  <a:srgbClr val="0070C0"/>
                </a:solidFill>
              </a:rPr>
              <a:t> kernel</a:t>
            </a:r>
          </a:p>
          <a:p>
            <a:pPr marL="228600" indent="-228600">
              <a:buAutoNum type="arabicParenR" startAt="2"/>
            </a:pPr>
            <a:r>
              <a:rPr lang="en-US" sz="1600" dirty="0">
                <a:solidFill>
                  <a:srgbClr val="0070C0"/>
                </a:solidFill>
              </a:rPr>
              <a:t>exit conda env </a:t>
            </a:r>
          </a:p>
        </p:txBody>
      </p:sp>
    </p:spTree>
    <p:extLst>
      <p:ext uri="{BB962C8B-B14F-4D97-AF65-F5344CB8AC3E}">
        <p14:creationId xmlns:p14="http://schemas.microsoft.com/office/powerpoint/2010/main" val="1803486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BC5EDB-3E6A-4165-B21B-28669BC1C020}"/>
              </a:ext>
            </a:extLst>
          </p:cNvPr>
          <p:cNvSpPr txBox="1">
            <a:spLocks/>
          </p:cNvSpPr>
          <p:nvPr/>
        </p:nvSpPr>
        <p:spPr bwMode="auto">
          <a:xfrm>
            <a:off x="777234" y="2450703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 yourusername@nucleus.biohpc.swmed.edu</a:t>
            </a:r>
          </a:p>
          <a:p>
            <a:pPr indent="0">
              <a:buNone/>
            </a:pPr>
            <a:r>
              <a:rPr lang="en-US" dirty="0"/>
              <a:t>$ module load python/3.7.x-anaconda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create --name </a:t>
            </a:r>
            <a:r>
              <a:rPr lang="en-US" dirty="0" err="1"/>
              <a:t>my_renv</a:t>
            </a:r>
            <a:r>
              <a:rPr lang="en-US" dirty="0"/>
              <a:t> r r-essentials r-base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activate </a:t>
            </a:r>
            <a:r>
              <a:rPr lang="en-US" dirty="0" err="1"/>
              <a:t>my_renv</a:t>
            </a:r>
            <a:endParaRPr lang="en-US" dirty="0"/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my_renv</a:t>
            </a:r>
            <a:r>
              <a:rPr lang="en-US" dirty="0"/>
              <a:t>) $ R</a:t>
            </a:r>
          </a:p>
          <a:p>
            <a:pPr indent="0">
              <a:buNone/>
            </a:pPr>
            <a:r>
              <a:rPr lang="en-US" dirty="0"/>
              <a:t>&gt; </a:t>
            </a:r>
            <a:r>
              <a:rPr lang="en-US" dirty="0" err="1"/>
              <a:t>IRkernel</a:t>
            </a:r>
            <a:r>
              <a:rPr lang="en-US" dirty="0"/>
              <a:t>::</a:t>
            </a:r>
            <a:r>
              <a:rPr lang="en-US" dirty="0" err="1"/>
              <a:t>installspec</a:t>
            </a:r>
            <a:r>
              <a:rPr lang="en-US" dirty="0"/>
              <a:t>(name="my_renv", </a:t>
            </a:r>
            <a:r>
              <a:rPr lang="en-US" dirty="0" err="1"/>
              <a:t>displayname</a:t>
            </a:r>
            <a:r>
              <a:rPr lang="en-US" dirty="0"/>
              <a:t>=“my R demo")                   # </a:t>
            </a:r>
            <a:r>
              <a:rPr lang="en-US" dirty="0" err="1"/>
              <a:t>Displayname</a:t>
            </a:r>
            <a:r>
              <a:rPr lang="en-US" dirty="0"/>
              <a:t> shows in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pPr indent="0">
              <a:buNone/>
            </a:pPr>
            <a:r>
              <a:rPr lang="en-US" dirty="0"/>
              <a:t>&gt; q()</a:t>
            </a:r>
            <a:endParaRPr lang="en-US" i="1" dirty="0"/>
          </a:p>
          <a:p>
            <a:pPr indent="0">
              <a:buNone/>
            </a:pPr>
            <a:r>
              <a:rPr lang="en-US" dirty="0"/>
              <a:t>(my_renv) $ conda deactivate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0436B-DABC-4B32-AB25-1CCA8A4A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393738"/>
          </a:xfrm>
        </p:spPr>
        <p:txBody>
          <a:bodyPr/>
          <a:lstStyle/>
          <a:p>
            <a:pPr indent="0">
              <a:buNone/>
            </a:pPr>
            <a:r>
              <a:rPr lang="en-US" sz="2000" b="1" dirty="0"/>
              <a:t>Recipe 2</a:t>
            </a:r>
            <a:r>
              <a:rPr lang="en-US" sz="2000" dirty="0"/>
              <a:t> – Create a new isolated </a:t>
            </a:r>
            <a:r>
              <a:rPr lang="en-US" sz="2000" b="1" dirty="0"/>
              <a:t>R</a:t>
            </a:r>
            <a:r>
              <a:rPr lang="en-US" sz="2000" dirty="0"/>
              <a:t> kernel using </a:t>
            </a:r>
            <a:r>
              <a:rPr lang="en-US" sz="2000" dirty="0" err="1"/>
              <a:t>Conda</a:t>
            </a:r>
            <a:r>
              <a:rPr lang="en-US" sz="2000" dirty="0"/>
              <a:t> on </a:t>
            </a:r>
            <a:r>
              <a:rPr lang="en-US" sz="2000" dirty="0" err="1"/>
              <a:t>BioHPC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A4363-640B-4060-8626-29E80A4A9BB4}"/>
              </a:ext>
            </a:extLst>
          </p:cNvPr>
          <p:cNvSpPr txBox="1"/>
          <p:nvPr/>
        </p:nvSpPr>
        <p:spPr>
          <a:xfrm>
            <a:off x="6563759" y="4701123"/>
            <a:ext cx="2211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1) create conda env </a:t>
            </a:r>
          </a:p>
          <a:p>
            <a:pPr marL="228600" indent="-228600">
              <a:buAutoNum type="arabicParenR" startAt="2"/>
            </a:pPr>
            <a:r>
              <a:rPr lang="en-US" sz="1600" dirty="0">
                <a:solidFill>
                  <a:srgbClr val="0070C0"/>
                </a:solidFill>
              </a:rPr>
              <a:t>install packages</a:t>
            </a:r>
          </a:p>
          <a:p>
            <a:pPr marL="228600" indent="-228600">
              <a:buAutoNum type="arabicParenR" startAt="2"/>
            </a:pPr>
            <a:r>
              <a:rPr lang="en-US" sz="1600" dirty="0">
                <a:solidFill>
                  <a:srgbClr val="0070C0"/>
                </a:solidFill>
              </a:rPr>
              <a:t>create </a:t>
            </a:r>
            <a:r>
              <a:rPr lang="en-US" sz="1600" dirty="0" err="1">
                <a:solidFill>
                  <a:srgbClr val="0070C0"/>
                </a:solidFill>
              </a:rPr>
              <a:t>jupyter</a:t>
            </a:r>
            <a:r>
              <a:rPr lang="en-US" sz="1600" dirty="0">
                <a:solidFill>
                  <a:srgbClr val="0070C0"/>
                </a:solidFill>
              </a:rPr>
              <a:t> kernel</a:t>
            </a:r>
          </a:p>
          <a:p>
            <a:pPr marL="228600" indent="-228600">
              <a:buAutoNum type="arabicParenR" startAt="2"/>
            </a:pPr>
            <a:r>
              <a:rPr lang="en-US" sz="1600" dirty="0">
                <a:solidFill>
                  <a:srgbClr val="0070C0"/>
                </a:solidFill>
              </a:rPr>
              <a:t>exit conda env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8E79EFB-8E3F-410D-AF62-3B453B82DFF2}"/>
              </a:ext>
            </a:extLst>
          </p:cNvPr>
          <p:cNvSpPr txBox="1">
            <a:spLocks/>
          </p:cNvSpPr>
          <p:nvPr/>
        </p:nvSpPr>
        <p:spPr bwMode="auto">
          <a:xfrm>
            <a:off x="5054600" y="3232131"/>
            <a:ext cx="357762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i="1" dirty="0"/>
              <a:t># Look under /home2/&lt;</a:t>
            </a:r>
            <a:r>
              <a:rPr lang="en-US" i="1" dirty="0" err="1"/>
              <a:t>yourusername</a:t>
            </a:r>
            <a:r>
              <a:rPr lang="en-US" i="1" dirty="0"/>
              <a:t>&gt;/.conda/</a:t>
            </a:r>
            <a:r>
              <a:rPr lang="en-US" i="1" dirty="0" err="1"/>
              <a:t>envs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386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90076F-CD3B-4F2C-BE33-ABD2376D67FB}"/>
              </a:ext>
            </a:extLst>
          </p:cNvPr>
          <p:cNvSpPr txBox="1"/>
          <p:nvPr/>
        </p:nvSpPr>
        <p:spPr>
          <a:xfrm>
            <a:off x="410455" y="1740365"/>
            <a:ext cx="8733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Interactive session that can include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Formatted text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Executable code snippets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Equations (LaTeX syntax)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Updatable graphs and images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Can improve reproducibility and portability of documents and results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Example use-cases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Documented workflows and pipelines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Course material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E2C26-B2EF-48B2-89F0-6AD0DFD6D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097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BC5EDB-3E6A-4165-B21B-28669BC1C020}"/>
              </a:ext>
            </a:extLst>
          </p:cNvPr>
          <p:cNvSpPr txBox="1">
            <a:spLocks/>
          </p:cNvSpPr>
          <p:nvPr/>
        </p:nvSpPr>
        <p:spPr bwMode="auto">
          <a:xfrm>
            <a:off x="777240" y="2332261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 yourusername@nucleus.biohpc.swmed.edu</a:t>
            </a:r>
          </a:p>
          <a:p>
            <a:pPr indent="0">
              <a:buNone/>
            </a:pPr>
            <a:r>
              <a:rPr lang="en-US" dirty="0"/>
              <a:t>$ module load python/3.7.x-anaconda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create --name </a:t>
            </a:r>
            <a:r>
              <a:rPr lang="en-US" dirty="0" err="1"/>
              <a:t>my_matlab_env</a:t>
            </a:r>
            <a:r>
              <a:rPr lang="en-US" dirty="0"/>
              <a:t> python=</a:t>
            </a:r>
            <a:r>
              <a:rPr lang="en-US" b="1" dirty="0"/>
              <a:t>3.6</a:t>
            </a:r>
          </a:p>
          <a:p>
            <a:pPr indent="0">
              <a:buNone/>
            </a:pPr>
            <a:r>
              <a:rPr lang="en-US" dirty="0"/>
              <a:t>$ conda activate </a:t>
            </a:r>
            <a:r>
              <a:rPr lang="en-US" dirty="0" err="1"/>
              <a:t>my_matlab_env</a:t>
            </a:r>
            <a:endParaRPr lang="en-US" dirty="0"/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my_matlab_env</a:t>
            </a:r>
            <a:r>
              <a:rPr lang="en-US" dirty="0"/>
              <a:t>) $ cd /home1/apps/MATLAB/R2020a/extern/engines/python</a:t>
            </a: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my_matlab_env</a:t>
            </a:r>
            <a:r>
              <a:rPr lang="en-US" dirty="0"/>
              <a:t>) $  python3 setup.py build --build-base=/home2/</a:t>
            </a:r>
            <a:r>
              <a:rPr lang="en-US" dirty="0" err="1"/>
              <a:t>yourusername</a:t>
            </a:r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 install \</a:t>
            </a:r>
            <a:br>
              <a:rPr lang="en-US" dirty="0"/>
            </a:br>
            <a:r>
              <a:rPr lang="en-US" dirty="0"/>
              <a:t>    --prefix=/home2/</a:t>
            </a:r>
            <a:r>
              <a:rPr lang="en-US" dirty="0" err="1"/>
              <a:t>yourusername</a:t>
            </a:r>
            <a:r>
              <a:rPr lang="en-US" dirty="0"/>
              <a:t>/.</a:t>
            </a:r>
            <a:r>
              <a:rPr lang="en-US" dirty="0" err="1"/>
              <a:t>conda</a:t>
            </a:r>
            <a:r>
              <a:rPr lang="en-US" dirty="0"/>
              <a:t>/</a:t>
            </a:r>
            <a:r>
              <a:rPr lang="en-US" dirty="0" err="1"/>
              <a:t>envs</a:t>
            </a:r>
            <a:r>
              <a:rPr lang="en-US" dirty="0"/>
              <a:t>/</a:t>
            </a:r>
            <a:r>
              <a:rPr lang="en-US" dirty="0" err="1"/>
              <a:t>my_matlab_env</a:t>
            </a:r>
            <a:r>
              <a:rPr lang="en-US" dirty="0"/>
              <a:t>/</a:t>
            </a: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my_matlab_env</a:t>
            </a:r>
            <a:r>
              <a:rPr lang="en-US" dirty="0"/>
              <a:t>) $ pip install </a:t>
            </a:r>
            <a:r>
              <a:rPr lang="en-US" dirty="0" err="1"/>
              <a:t>matlab_kernel</a:t>
            </a:r>
            <a:endParaRPr lang="en-US" dirty="0"/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my_matlab_env</a:t>
            </a:r>
            <a:r>
              <a:rPr lang="en-US" dirty="0"/>
              <a:t>) $ python -m </a:t>
            </a:r>
            <a:r>
              <a:rPr lang="en-US" dirty="0" err="1"/>
              <a:t>matlab_kernel</a:t>
            </a:r>
            <a:r>
              <a:rPr lang="en-US" dirty="0"/>
              <a:t> install --user --name "</a:t>
            </a:r>
            <a:r>
              <a:rPr lang="en-US" dirty="0" err="1"/>
              <a:t>my_matlab_demo</a:t>
            </a:r>
            <a:r>
              <a:rPr lang="en-US" dirty="0"/>
              <a:t>"</a:t>
            </a: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my_matlab_env</a:t>
            </a:r>
            <a:r>
              <a:rPr lang="en-US" dirty="0"/>
              <a:t>) $ </a:t>
            </a:r>
            <a:r>
              <a:rPr lang="en-US" dirty="0" err="1"/>
              <a:t>conda</a:t>
            </a:r>
            <a:r>
              <a:rPr lang="en-US" dirty="0"/>
              <a:t> deactivate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0436B-DABC-4B32-AB25-1CCA8A4A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393738"/>
          </a:xfrm>
        </p:spPr>
        <p:txBody>
          <a:bodyPr/>
          <a:lstStyle/>
          <a:p>
            <a:pPr indent="0">
              <a:buNone/>
            </a:pPr>
            <a:r>
              <a:rPr lang="en-US" sz="2000" b="1" dirty="0"/>
              <a:t>Recipe 3</a:t>
            </a:r>
            <a:r>
              <a:rPr lang="en-US" sz="2000" dirty="0"/>
              <a:t> – Create a new </a:t>
            </a:r>
            <a:r>
              <a:rPr lang="en-US" sz="2000" b="1" dirty="0"/>
              <a:t>MATLAB </a:t>
            </a:r>
            <a:r>
              <a:rPr lang="en-US" sz="2000" dirty="0"/>
              <a:t> kernel using </a:t>
            </a:r>
            <a:r>
              <a:rPr lang="en-US" sz="2000" dirty="0" err="1"/>
              <a:t>Conda</a:t>
            </a:r>
            <a:r>
              <a:rPr lang="en-US" sz="2000" dirty="0"/>
              <a:t> on </a:t>
            </a:r>
            <a:r>
              <a:rPr lang="en-US" sz="2000" dirty="0" err="1"/>
              <a:t>BioHPC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FC3CB7B-5DE0-426C-936D-994459E3A3E8}"/>
              </a:ext>
            </a:extLst>
          </p:cNvPr>
          <p:cNvSpPr txBox="1">
            <a:spLocks/>
          </p:cNvSpPr>
          <p:nvPr/>
        </p:nvSpPr>
        <p:spPr bwMode="auto">
          <a:xfrm>
            <a:off x="5534345" y="3035262"/>
            <a:ext cx="3241349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i="1" dirty="0"/>
              <a:t># currently MATLAB only supports 2.7, 3.5, 3.6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7DDDB-8162-4F2F-B58C-CEB7C5B5C3D2}"/>
              </a:ext>
            </a:extLst>
          </p:cNvPr>
          <p:cNvSpPr txBox="1"/>
          <p:nvPr/>
        </p:nvSpPr>
        <p:spPr>
          <a:xfrm>
            <a:off x="6623026" y="4531267"/>
            <a:ext cx="2211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1) create conda env </a:t>
            </a:r>
          </a:p>
          <a:p>
            <a:pPr marL="228600" indent="-228600">
              <a:buAutoNum type="arabicParenR" startAt="2"/>
            </a:pPr>
            <a:r>
              <a:rPr lang="en-US" sz="1600" dirty="0">
                <a:solidFill>
                  <a:srgbClr val="0070C0"/>
                </a:solidFill>
              </a:rPr>
              <a:t>install packages</a:t>
            </a:r>
          </a:p>
          <a:p>
            <a:pPr marL="228600" indent="-228600">
              <a:buAutoNum type="arabicParenR" startAt="2"/>
            </a:pPr>
            <a:r>
              <a:rPr lang="en-US" sz="1600" dirty="0">
                <a:solidFill>
                  <a:srgbClr val="0070C0"/>
                </a:solidFill>
              </a:rPr>
              <a:t>create </a:t>
            </a:r>
            <a:r>
              <a:rPr lang="en-US" sz="1600" dirty="0" err="1">
                <a:solidFill>
                  <a:srgbClr val="0070C0"/>
                </a:solidFill>
              </a:rPr>
              <a:t>jupyter</a:t>
            </a:r>
            <a:r>
              <a:rPr lang="en-US" sz="1600" dirty="0">
                <a:solidFill>
                  <a:srgbClr val="0070C0"/>
                </a:solidFill>
              </a:rPr>
              <a:t> kernel</a:t>
            </a:r>
          </a:p>
          <a:p>
            <a:pPr marL="228600" indent="-228600">
              <a:buAutoNum type="arabicParenR" startAt="2"/>
            </a:pPr>
            <a:r>
              <a:rPr lang="en-US" sz="1600" dirty="0">
                <a:solidFill>
                  <a:srgbClr val="0070C0"/>
                </a:solidFill>
              </a:rPr>
              <a:t>exit conda env </a:t>
            </a:r>
          </a:p>
        </p:txBody>
      </p:sp>
    </p:spTree>
    <p:extLst>
      <p:ext uri="{BB962C8B-B14F-4D97-AF65-F5344CB8AC3E}">
        <p14:creationId xmlns:p14="http://schemas.microsoft.com/office/powerpoint/2010/main" val="2319380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B2E07-A479-4CB5-ACC3-39272A4FD5F2}"/>
              </a:ext>
            </a:extLst>
          </p:cNvPr>
          <p:cNvSpPr txBox="1"/>
          <p:nvPr/>
        </p:nvSpPr>
        <p:spPr>
          <a:xfrm>
            <a:off x="410455" y="5066291"/>
            <a:ext cx="873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Note: can modify environment directly from login node</a:t>
            </a:r>
          </a:p>
          <a:p>
            <a:pPr algn="just">
              <a:tabLst>
                <a:tab pos="984250" algn="l"/>
              </a:tabLs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C7D2F-E358-4536-840C-682E13BBF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69" y="1450936"/>
            <a:ext cx="7147430" cy="28620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FA2034-BF9A-4E61-86DC-D0A432E7223B}"/>
              </a:ext>
            </a:extLst>
          </p:cNvPr>
          <p:cNvSpPr/>
          <p:nvPr/>
        </p:nvSpPr>
        <p:spPr>
          <a:xfrm>
            <a:off x="5892419" y="2542742"/>
            <a:ext cx="1617260" cy="72631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A9ABE8-B919-42AB-9A93-5398065704B1}"/>
              </a:ext>
            </a:extLst>
          </p:cNvPr>
          <p:cNvSpPr txBox="1"/>
          <p:nvPr/>
        </p:nvSpPr>
        <p:spPr>
          <a:xfrm>
            <a:off x="7629099" y="2721234"/>
            <a:ext cx="13920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3710C26-C354-4CCD-98D5-6084F2E81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133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BC5EDB-3E6A-4165-B21B-28669BC1C020}"/>
              </a:ext>
            </a:extLst>
          </p:cNvPr>
          <p:cNvSpPr txBox="1">
            <a:spLocks/>
          </p:cNvSpPr>
          <p:nvPr/>
        </p:nvSpPr>
        <p:spPr bwMode="auto">
          <a:xfrm>
            <a:off x="777234" y="2450703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 yourusername@nucleus.biohpc.swmed.edu</a:t>
            </a:r>
          </a:p>
          <a:p>
            <a:pPr indent="0">
              <a:buNone/>
            </a:pPr>
            <a:r>
              <a:rPr lang="en-US" dirty="0"/>
              <a:t>$ module load python/3.7.x-anaconda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mkdir</a:t>
            </a:r>
            <a:r>
              <a:rPr lang="en-US" dirty="0"/>
              <a:t> /project/</a:t>
            </a:r>
            <a:r>
              <a:rPr lang="en-US" dirty="0" err="1"/>
              <a:t>yourdepartment</a:t>
            </a:r>
            <a:r>
              <a:rPr lang="en-US" dirty="0"/>
              <a:t>/</a:t>
            </a:r>
            <a:r>
              <a:rPr lang="en-US" dirty="0" err="1"/>
              <a:t>yourusername</a:t>
            </a:r>
            <a:r>
              <a:rPr lang="en-US" dirty="0"/>
              <a:t>/</a:t>
            </a:r>
            <a:r>
              <a:rPr lang="en-US" dirty="0" err="1"/>
              <a:t>conda_envs</a:t>
            </a:r>
            <a:endParaRPr lang="en-US" dirty="0"/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create </a:t>
            </a:r>
            <a:r>
              <a:rPr lang="en-US" b="1" dirty="0"/>
              <a:t>--prefix </a:t>
            </a:r>
            <a:r>
              <a:rPr lang="en-US" dirty="0"/>
              <a:t>/project/</a:t>
            </a:r>
            <a:r>
              <a:rPr lang="en-US" dirty="0" err="1"/>
              <a:t>yourdepartment</a:t>
            </a:r>
            <a:r>
              <a:rPr lang="en-US" dirty="0"/>
              <a:t>/</a:t>
            </a:r>
            <a:r>
              <a:rPr lang="en-US" dirty="0" err="1"/>
              <a:t>youruser</a:t>
            </a:r>
            <a:r>
              <a:rPr lang="en-US" dirty="0"/>
              <a:t>/</a:t>
            </a:r>
            <a:r>
              <a:rPr lang="en-US" dirty="0" err="1"/>
              <a:t>conda_envs</a:t>
            </a:r>
            <a:r>
              <a:rPr lang="en-US" dirty="0"/>
              <a:t>/</a:t>
            </a:r>
            <a:r>
              <a:rPr lang="en-US" dirty="0" err="1"/>
              <a:t>your_env_name</a:t>
            </a:r>
            <a:endParaRPr lang="en-US" dirty="0"/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activate /project/</a:t>
            </a:r>
            <a:r>
              <a:rPr lang="en-US" dirty="0" err="1"/>
              <a:t>yourdepartment</a:t>
            </a:r>
            <a:r>
              <a:rPr lang="en-US" dirty="0"/>
              <a:t>/</a:t>
            </a:r>
            <a:r>
              <a:rPr lang="en-US" dirty="0" err="1"/>
              <a:t>youruser</a:t>
            </a:r>
            <a:r>
              <a:rPr lang="en-US" dirty="0"/>
              <a:t>/</a:t>
            </a:r>
            <a:r>
              <a:rPr lang="en-US" dirty="0" err="1"/>
              <a:t>conda_envs</a:t>
            </a:r>
            <a:r>
              <a:rPr lang="en-US" dirty="0"/>
              <a:t>/</a:t>
            </a:r>
            <a:r>
              <a:rPr lang="en-US" dirty="0" err="1"/>
              <a:t>your_env_name</a:t>
            </a:r>
            <a:endParaRPr lang="en-US" dirty="0"/>
          </a:p>
          <a:p>
            <a:pPr indent="0">
              <a:buNone/>
            </a:pPr>
            <a:r>
              <a:rPr lang="en-US" dirty="0"/>
              <a:t>(long/path/</a:t>
            </a:r>
            <a:r>
              <a:rPr lang="en-US" dirty="0" err="1"/>
              <a:t>your_env_name</a:t>
            </a:r>
            <a:r>
              <a:rPr lang="en-US" dirty="0"/>
              <a:t>) $ &lt;install additional modules as needed&gt;</a:t>
            </a:r>
          </a:p>
          <a:p>
            <a:pPr indent="0">
              <a:buNone/>
            </a:pPr>
            <a:r>
              <a:rPr lang="en-US" dirty="0"/>
              <a:t>(long/path/</a:t>
            </a:r>
            <a:r>
              <a:rPr lang="en-US" dirty="0" err="1"/>
              <a:t>your_env_name</a:t>
            </a:r>
            <a:r>
              <a:rPr lang="en-US" dirty="0"/>
              <a:t>) $ </a:t>
            </a:r>
            <a:r>
              <a:rPr lang="en-US" dirty="0" err="1"/>
              <a:t>conda</a:t>
            </a:r>
            <a:r>
              <a:rPr lang="en-US" dirty="0"/>
              <a:t> deactivate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0436B-DABC-4B32-AB25-1CCA8A4A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393738"/>
          </a:xfrm>
        </p:spPr>
        <p:txBody>
          <a:bodyPr/>
          <a:lstStyle/>
          <a:p>
            <a:pPr indent="0">
              <a:buNone/>
            </a:pPr>
            <a:r>
              <a:rPr lang="en-US" sz="2000" b="1" dirty="0"/>
              <a:t>Recipe 4</a:t>
            </a:r>
            <a:r>
              <a:rPr lang="en-US" sz="2000" dirty="0"/>
              <a:t> – Create a new </a:t>
            </a:r>
            <a:r>
              <a:rPr lang="en-US" sz="2000" dirty="0" err="1"/>
              <a:t>conda</a:t>
            </a:r>
            <a:r>
              <a:rPr lang="en-US" sz="2000" dirty="0"/>
              <a:t> environment </a:t>
            </a:r>
            <a:r>
              <a:rPr lang="en-US" sz="2000" b="1" dirty="0"/>
              <a:t>on different</a:t>
            </a:r>
            <a:r>
              <a:rPr lang="en-US" sz="2000" dirty="0"/>
              <a:t> partition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FC3CB7B-5DE0-426C-936D-994459E3A3E8}"/>
              </a:ext>
            </a:extLst>
          </p:cNvPr>
          <p:cNvSpPr txBox="1">
            <a:spLocks/>
          </p:cNvSpPr>
          <p:nvPr/>
        </p:nvSpPr>
        <p:spPr bwMode="auto">
          <a:xfrm>
            <a:off x="6675346" y="4013560"/>
            <a:ext cx="2284414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i="1" dirty="0"/>
              <a:t># must reference by path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08A997D-0104-43A7-B286-5CE65F999BD4}"/>
              </a:ext>
            </a:extLst>
          </p:cNvPr>
          <p:cNvSpPr txBox="1">
            <a:spLocks/>
          </p:cNvSpPr>
          <p:nvPr/>
        </p:nvSpPr>
        <p:spPr bwMode="auto">
          <a:xfrm>
            <a:off x="777234" y="1747966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Font typeface="Wingdings" panose="05000000000000000000" pitchFamily="2" charset="2"/>
              <a:buNone/>
            </a:pPr>
            <a:r>
              <a:rPr lang="en-US" sz="1400" b="1" i="1" dirty="0"/>
              <a:t>(</a:t>
            </a:r>
            <a:r>
              <a:rPr lang="en-US" sz="1400" b="1" i="1" dirty="0">
                <a:solidFill>
                  <a:srgbClr val="0070C0"/>
                </a:solidFill>
              </a:rPr>
              <a:t>One conda env can easily use several GB. </a:t>
            </a:r>
            <a:r>
              <a:rPr lang="en-US" sz="1400" b="1" i="1" dirty="0"/>
              <a:t>/home2 Have only 50 GB storage under ~/)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376E4F2-DAD2-4C79-A2F6-170E0584D16B}"/>
              </a:ext>
            </a:extLst>
          </p:cNvPr>
          <p:cNvSpPr txBox="1">
            <a:spLocks/>
          </p:cNvSpPr>
          <p:nvPr/>
        </p:nvSpPr>
        <p:spPr bwMode="auto">
          <a:xfrm>
            <a:off x="6675346" y="3169324"/>
            <a:ext cx="2284414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i="1" dirty="0"/>
              <a:t># ‘</a:t>
            </a:r>
            <a:r>
              <a:rPr lang="en-US" i="1" dirty="0" err="1"/>
              <a:t>conda_env</a:t>
            </a:r>
            <a:r>
              <a:rPr lang="en-US" i="1" dirty="0"/>
              <a:t>’ is arbitrary name</a:t>
            </a:r>
          </a:p>
        </p:txBody>
      </p:sp>
    </p:spTree>
    <p:extLst>
      <p:ext uri="{BB962C8B-B14F-4D97-AF65-F5344CB8AC3E}">
        <p14:creationId xmlns:p14="http://schemas.microsoft.com/office/powerpoint/2010/main" val="3766034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BC5EDB-3E6A-4165-B21B-28669BC1C020}"/>
              </a:ext>
            </a:extLst>
          </p:cNvPr>
          <p:cNvSpPr txBox="1">
            <a:spLocks/>
          </p:cNvSpPr>
          <p:nvPr/>
        </p:nvSpPr>
        <p:spPr bwMode="auto">
          <a:xfrm>
            <a:off x="763586" y="2450703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module load python/3.7.x-anaconda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jupyter</a:t>
            </a:r>
            <a:r>
              <a:rPr lang="en-US" dirty="0"/>
              <a:t> </a:t>
            </a:r>
            <a:r>
              <a:rPr lang="en-US" dirty="0" err="1"/>
              <a:t>kernelspec</a:t>
            </a:r>
            <a:r>
              <a:rPr lang="en-US" dirty="0"/>
              <a:t> list</a:t>
            </a:r>
          </a:p>
          <a:p>
            <a:pPr indent="0">
              <a:buNone/>
            </a:pPr>
            <a:r>
              <a:rPr lang="en-US" dirty="0" err="1"/>
              <a:t>my_env</a:t>
            </a:r>
            <a:br>
              <a:rPr lang="en-US" dirty="0"/>
            </a:br>
            <a:r>
              <a:rPr lang="en-US" dirty="0"/>
              <a:t>foo</a:t>
            </a:r>
          </a:p>
          <a:p>
            <a:pPr indent="0">
              <a:buNone/>
            </a:pPr>
            <a:r>
              <a:rPr lang="en-US" dirty="0" err="1"/>
              <a:t>my_matlab_demo</a:t>
            </a:r>
            <a:endParaRPr lang="en-US" dirty="0"/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jupyter</a:t>
            </a:r>
            <a:r>
              <a:rPr lang="en-US" dirty="0"/>
              <a:t> </a:t>
            </a:r>
            <a:r>
              <a:rPr lang="en-US" dirty="0" err="1"/>
              <a:t>kernelspec</a:t>
            </a:r>
            <a:r>
              <a:rPr lang="en-US" dirty="0"/>
              <a:t> uninstall </a:t>
            </a:r>
            <a:r>
              <a:rPr lang="en-US" dirty="0" err="1"/>
              <a:t>my_env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0436B-DABC-4B32-AB25-1CCA8A4A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393738"/>
          </a:xfrm>
        </p:spPr>
        <p:txBody>
          <a:bodyPr/>
          <a:lstStyle/>
          <a:p>
            <a:pPr indent="0">
              <a:buNone/>
            </a:pPr>
            <a:r>
              <a:rPr lang="en-US" sz="2000" b="1" dirty="0"/>
              <a:t>Recipe 5</a:t>
            </a:r>
            <a:r>
              <a:rPr lang="en-US" sz="2000" dirty="0"/>
              <a:t> – View and Modify </a:t>
            </a:r>
            <a:r>
              <a:rPr lang="en-US" sz="2000" dirty="0" err="1"/>
              <a:t>Jupyter</a:t>
            </a:r>
            <a:r>
              <a:rPr lang="en-US" sz="2000" dirty="0"/>
              <a:t> kernels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BF5D77A-0722-43E8-BF60-4650DFEFB795}"/>
              </a:ext>
            </a:extLst>
          </p:cNvPr>
          <p:cNvSpPr txBox="1">
            <a:spLocks/>
          </p:cNvSpPr>
          <p:nvPr/>
        </p:nvSpPr>
        <p:spPr bwMode="auto">
          <a:xfrm>
            <a:off x="5444642" y="4248726"/>
            <a:ext cx="2552945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i="1" dirty="0"/>
              <a:t># Removes kernel, not environment </a:t>
            </a:r>
          </a:p>
        </p:txBody>
      </p:sp>
    </p:spTree>
    <p:extLst>
      <p:ext uri="{BB962C8B-B14F-4D97-AF65-F5344CB8AC3E}">
        <p14:creationId xmlns:p14="http://schemas.microsoft.com/office/powerpoint/2010/main" val="3096455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BC5EDB-3E6A-4165-B21B-28669BC1C020}"/>
              </a:ext>
            </a:extLst>
          </p:cNvPr>
          <p:cNvSpPr txBox="1">
            <a:spLocks/>
          </p:cNvSpPr>
          <p:nvPr/>
        </p:nvSpPr>
        <p:spPr bwMode="auto">
          <a:xfrm>
            <a:off x="777234" y="2463080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module load python/3.7.x-anaconda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env list</a:t>
            </a:r>
          </a:p>
          <a:p>
            <a:pPr indent="0">
              <a:buNone/>
            </a:pPr>
            <a:r>
              <a:rPr lang="en-US" dirty="0" err="1"/>
              <a:t>my_env</a:t>
            </a:r>
            <a:br>
              <a:rPr lang="en-US" dirty="0"/>
            </a:br>
            <a:r>
              <a:rPr lang="en-US" dirty="0"/>
              <a:t>foo</a:t>
            </a:r>
          </a:p>
          <a:p>
            <a:pPr indent="0">
              <a:buNone/>
            </a:pPr>
            <a:r>
              <a:rPr lang="en-US" dirty="0" err="1"/>
              <a:t>my_matlab_demo</a:t>
            </a:r>
            <a:endParaRPr lang="en-US" dirty="0"/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env remove --name </a:t>
            </a:r>
            <a:r>
              <a:rPr lang="en-US" dirty="0" err="1"/>
              <a:t>my_env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0436B-DABC-4B32-AB25-1CCA8A4A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393738"/>
          </a:xfrm>
        </p:spPr>
        <p:txBody>
          <a:bodyPr/>
          <a:lstStyle/>
          <a:p>
            <a:pPr indent="0">
              <a:buNone/>
            </a:pPr>
            <a:r>
              <a:rPr lang="en-US" sz="2000" b="1" dirty="0"/>
              <a:t>Recipe 6</a:t>
            </a:r>
            <a:r>
              <a:rPr lang="en-US" sz="2000" dirty="0"/>
              <a:t> – Remove </a:t>
            </a:r>
            <a:r>
              <a:rPr lang="en-US" sz="2000" dirty="0" err="1"/>
              <a:t>Conda</a:t>
            </a:r>
            <a:r>
              <a:rPr lang="en-US" sz="2000" dirty="0"/>
              <a:t> environment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E81AA35-7E7F-47C0-BC17-9FEB380C335C}"/>
              </a:ext>
            </a:extLst>
          </p:cNvPr>
          <p:cNvSpPr txBox="1">
            <a:spLocks/>
          </p:cNvSpPr>
          <p:nvPr/>
        </p:nvSpPr>
        <p:spPr bwMode="auto">
          <a:xfrm>
            <a:off x="5444643" y="3232131"/>
            <a:ext cx="206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i="1" dirty="0"/>
              <a:t># Look under ~/.</a:t>
            </a:r>
            <a:r>
              <a:rPr lang="en-US" i="1" dirty="0" err="1"/>
              <a:t>conda</a:t>
            </a:r>
            <a:r>
              <a:rPr lang="en-US" i="1" dirty="0"/>
              <a:t>/</a:t>
            </a:r>
            <a:r>
              <a:rPr lang="en-US" i="1" dirty="0" err="1"/>
              <a:t>envs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757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BC5EDB-3E6A-4165-B21B-28669BC1C020}"/>
              </a:ext>
            </a:extLst>
          </p:cNvPr>
          <p:cNvSpPr txBox="1">
            <a:spLocks/>
          </p:cNvSpPr>
          <p:nvPr/>
        </p:nvSpPr>
        <p:spPr bwMode="auto">
          <a:xfrm>
            <a:off x="777234" y="2450703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module load python/3.7.x-anaconda</a:t>
            </a:r>
          </a:p>
          <a:p>
            <a:pPr indent="0">
              <a:buNone/>
            </a:pPr>
            <a:r>
              <a:rPr lang="en-US" dirty="0"/>
              <a:t>$ conda clean --all --dry-run                                                                               # Dry run will NOT delete anything</a:t>
            </a:r>
          </a:p>
          <a:p>
            <a:pPr lvl="3" indent="0">
              <a:buNone/>
            </a:pPr>
            <a:r>
              <a:rPr lang="en-US" dirty="0"/>
              <a:t>Will remove the following </a:t>
            </a:r>
            <a:r>
              <a:rPr lang="en-US" dirty="0" err="1"/>
              <a:t>tarballs</a:t>
            </a:r>
            <a:r>
              <a:rPr lang="en-US" dirty="0"/>
              <a:t>:</a:t>
            </a:r>
          </a:p>
          <a:p>
            <a:pPr lvl="3" indent="0">
              <a:buNone/>
            </a:pPr>
            <a:r>
              <a:rPr lang="en-US" b="1" dirty="0"/>
              <a:t>/home2/&lt;your username&gt;/.conda/pkgs</a:t>
            </a:r>
          </a:p>
          <a:p>
            <a:pPr lvl="4" indent="0">
              <a:buNone/>
            </a:pPr>
            <a:r>
              <a:rPr lang="en-US" dirty="0"/>
              <a:t>pandocfilters-1.4.2-py_1.tar.bz2               9 KB</a:t>
            </a:r>
          </a:p>
          <a:p>
            <a:pPr lvl="4" indent="0">
              <a:buNone/>
            </a:pPr>
            <a:r>
              <a:rPr lang="en-US" dirty="0"/>
              <a:t>r-broom-0.7.6-r40hc72bb7e_0.tar.bz2          1.7 MB</a:t>
            </a:r>
          </a:p>
          <a:p>
            <a:pPr lvl="4" indent="0">
              <a:buNone/>
            </a:pPr>
            <a:r>
              <a:rPr lang="en-US" dirty="0"/>
              <a:t>fonts-conda-forge-1-0.tar.bz2                  4 KB</a:t>
            </a:r>
          </a:p>
          <a:p>
            <a:pPr indent="0">
              <a:buNone/>
            </a:pPr>
            <a:r>
              <a:rPr lang="en-US" dirty="0"/>
              <a:t># if satisfied with the operation to be performed</a:t>
            </a:r>
          </a:p>
          <a:p>
            <a:pPr indent="0">
              <a:buNone/>
            </a:pPr>
            <a:r>
              <a:rPr lang="en-US" dirty="0"/>
              <a:t>$ conda clean –all                                                                                               # This command will DELETE those packages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0436B-DABC-4B32-AB25-1CCA8A4A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393738"/>
          </a:xfrm>
        </p:spPr>
        <p:txBody>
          <a:bodyPr/>
          <a:lstStyle/>
          <a:p>
            <a:pPr indent="0">
              <a:buNone/>
            </a:pPr>
            <a:r>
              <a:rPr lang="en-US" sz="2000" b="1" dirty="0"/>
              <a:t>Recipe 6.1</a:t>
            </a:r>
            <a:r>
              <a:rPr lang="en-US" sz="2000" dirty="0"/>
              <a:t> – Clean </a:t>
            </a:r>
            <a:r>
              <a:rPr lang="en-US" sz="2000" dirty="0" err="1"/>
              <a:t>Conda</a:t>
            </a:r>
            <a:r>
              <a:rPr lang="en-US" sz="2000" dirty="0"/>
              <a:t> unused packages and caches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0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Model - Local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8F3D2D3-9F8B-4FCA-8F41-A84BE475C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393738"/>
          </a:xfrm>
        </p:spPr>
        <p:txBody>
          <a:bodyPr/>
          <a:lstStyle/>
          <a:p>
            <a:pPr indent="0">
              <a:buNone/>
            </a:pPr>
            <a:r>
              <a:rPr lang="en-US" sz="2000" dirty="0"/>
              <a:t>Side note: can run locally on your own computer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1EFCB88-EFEE-4B60-B16D-1AAFF0AF6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624" y="2306472"/>
            <a:ext cx="6294972" cy="32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10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BC5EDB-3E6A-4165-B21B-28669BC1C020}"/>
              </a:ext>
            </a:extLst>
          </p:cNvPr>
          <p:cNvSpPr txBox="1">
            <a:spLocks/>
          </p:cNvSpPr>
          <p:nvPr/>
        </p:nvSpPr>
        <p:spPr bwMode="auto">
          <a:xfrm>
            <a:off x="777234" y="2450703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myproject</a:t>
            </a:r>
            <a:r>
              <a:rPr lang="en-US" dirty="0"/>
              <a:t> &amp;&amp; cd </a:t>
            </a:r>
            <a:r>
              <a:rPr lang="en-US" dirty="0" err="1"/>
              <a:t>myproject</a:t>
            </a:r>
            <a:endParaRPr lang="en-US" dirty="0"/>
          </a:p>
          <a:p>
            <a:pPr indent="0">
              <a:buNone/>
            </a:pPr>
            <a:r>
              <a:rPr lang="en-US" dirty="0"/>
              <a:t>$ python -m </a:t>
            </a:r>
            <a:r>
              <a:rPr lang="en-US" dirty="0" err="1"/>
              <a:t>venv</a:t>
            </a:r>
            <a:r>
              <a:rPr lang="en-US" dirty="0"/>
              <a:t> foo</a:t>
            </a:r>
          </a:p>
          <a:p>
            <a:pPr indent="0">
              <a:buNone/>
            </a:pPr>
            <a:r>
              <a:rPr lang="en-US" dirty="0"/>
              <a:t>$ ./foo/bin/activate</a:t>
            </a:r>
          </a:p>
          <a:p>
            <a:pPr indent="0">
              <a:buNone/>
            </a:pPr>
            <a:r>
              <a:rPr lang="en-US" dirty="0"/>
              <a:t>(foo) $ pip install </a:t>
            </a:r>
            <a:r>
              <a:rPr lang="en-US" dirty="0" err="1"/>
              <a:t>jupyter</a:t>
            </a:r>
            <a:endParaRPr lang="en-US" dirty="0"/>
          </a:p>
          <a:p>
            <a:pPr indent="0">
              <a:buNone/>
            </a:pPr>
            <a:r>
              <a:rPr lang="en-US" dirty="0"/>
              <a:t>(foo) $ </a:t>
            </a:r>
            <a:r>
              <a:rPr lang="en-US" i="1" dirty="0"/>
              <a:t>&lt;install additional modules&gt;</a:t>
            </a:r>
          </a:p>
          <a:p>
            <a:pPr indent="0">
              <a:buNone/>
            </a:pPr>
            <a:r>
              <a:rPr lang="en-US" dirty="0"/>
              <a:t>(foo) $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20436B-DABC-4B32-AB25-1CCA8A4A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325880"/>
            <a:ext cx="7998460" cy="393738"/>
          </a:xfrm>
        </p:spPr>
        <p:txBody>
          <a:bodyPr/>
          <a:lstStyle/>
          <a:p>
            <a:pPr indent="0">
              <a:buNone/>
            </a:pPr>
            <a:r>
              <a:rPr lang="en-US" sz="2000" b="1" dirty="0"/>
              <a:t>Recipe 7</a:t>
            </a:r>
            <a:r>
              <a:rPr lang="en-US" sz="2000" dirty="0"/>
              <a:t> – Install </a:t>
            </a:r>
            <a:r>
              <a:rPr lang="en-US" sz="2000" dirty="0" err="1"/>
              <a:t>Jupyter</a:t>
            </a:r>
            <a:r>
              <a:rPr lang="en-US" sz="2000" dirty="0"/>
              <a:t> Notebook locally using </a:t>
            </a:r>
            <a:r>
              <a:rPr lang="en-US" sz="2000" dirty="0" err="1"/>
              <a:t>venv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Local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143F50C-EB31-4CA5-B8B1-F5C131C03A55}"/>
              </a:ext>
            </a:extLst>
          </p:cNvPr>
          <p:cNvSpPr txBox="1">
            <a:spLocks/>
          </p:cNvSpPr>
          <p:nvPr/>
        </p:nvSpPr>
        <p:spPr bwMode="auto">
          <a:xfrm>
            <a:off x="5431809" y="2844441"/>
            <a:ext cx="353477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i="1" dirty="0"/>
              <a:t># Uses default python interpreter; assumes python3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55D5F56-7DE6-41C9-B869-E192AC9173BF}"/>
              </a:ext>
            </a:extLst>
          </p:cNvPr>
          <p:cNvSpPr txBox="1">
            <a:spLocks/>
          </p:cNvSpPr>
          <p:nvPr/>
        </p:nvSpPr>
        <p:spPr bwMode="auto">
          <a:xfrm>
            <a:off x="5431809" y="4363002"/>
            <a:ext cx="353477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i="1" dirty="0"/>
              <a:t># Start </a:t>
            </a:r>
            <a:r>
              <a:rPr lang="en-US" i="1" dirty="0" err="1"/>
              <a:t>Jupyter</a:t>
            </a:r>
            <a:r>
              <a:rPr lang="en-US" i="1" dirty="0"/>
              <a:t> Notebook webserver</a:t>
            </a:r>
          </a:p>
        </p:txBody>
      </p:sp>
    </p:spTree>
    <p:extLst>
      <p:ext uri="{BB962C8B-B14F-4D97-AF65-F5344CB8AC3E}">
        <p14:creationId xmlns:p14="http://schemas.microsoft.com/office/powerpoint/2010/main" val="14879290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127131-3841-4843-A6C2-D3BA03134A21}"/>
              </a:ext>
            </a:extLst>
          </p:cNvPr>
          <p:cNvSpPr txBox="1"/>
          <p:nvPr/>
        </p:nvSpPr>
        <p:spPr>
          <a:xfrm>
            <a:off x="769417" y="1318883"/>
            <a:ext cx="8006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Where applicable: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b="1" dirty="0"/>
              <a:t>Consider</a:t>
            </a:r>
            <a:r>
              <a:rPr lang="en-US" dirty="0"/>
              <a:t> not linking to contents on the internet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b="1" dirty="0"/>
              <a:t>Consider</a:t>
            </a:r>
            <a:r>
              <a:rPr lang="en-US" dirty="0"/>
              <a:t> using a fixed seed for 'random' number generation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b="1" dirty="0"/>
              <a:t>Seriously</a:t>
            </a:r>
            <a:r>
              <a:rPr lang="en-US" dirty="0"/>
              <a:t> </a:t>
            </a:r>
            <a:r>
              <a:rPr lang="en-US" b="1" dirty="0"/>
              <a:t>consider</a:t>
            </a:r>
            <a:r>
              <a:rPr lang="en-US" dirty="0"/>
              <a:t> using different environments for different projects (</a:t>
            </a:r>
            <a:r>
              <a:rPr lang="en-US" dirty="0" err="1"/>
              <a:t>py</a:t>
            </a:r>
            <a:r>
              <a:rPr lang="en-US" dirty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b="1" dirty="0"/>
              <a:t>Always</a:t>
            </a:r>
            <a:r>
              <a:rPr lang="en-US" dirty="0"/>
              <a:t> store and distribute your Notebooks (and projects) with dependency specifications.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2E74A-83CE-4515-BB4F-AE3063C6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76434-CA6B-4C3B-97DB-DC0CB6CB7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17ADF24-738C-4342-AD42-5C4C0A4F345E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Geneva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301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01B036D-3837-47E5-8FC7-421D9DFC980B}"/>
              </a:ext>
            </a:extLst>
          </p:cNvPr>
          <p:cNvSpPr txBox="1">
            <a:spLocks/>
          </p:cNvSpPr>
          <p:nvPr/>
        </p:nvSpPr>
        <p:spPr bwMode="auto">
          <a:xfrm>
            <a:off x="660234" y="3234985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 yourusername@nucleus.biohpc.swmed.edu</a:t>
            </a:r>
          </a:p>
          <a:p>
            <a:pPr indent="0">
              <a:buNone/>
            </a:pPr>
            <a:r>
              <a:rPr lang="en-US" dirty="0"/>
              <a:t>$ module load python/3.7.x-anaconda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activate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betsy_research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betsy_research</a:t>
            </a:r>
            <a:r>
              <a:rPr lang="en-US" dirty="0"/>
              <a:t>) $ </a:t>
            </a:r>
            <a:r>
              <a:rPr lang="en-US" dirty="0" err="1"/>
              <a:t>conda</a:t>
            </a:r>
            <a:r>
              <a:rPr lang="en-US" dirty="0"/>
              <a:t> env export --file </a:t>
            </a:r>
            <a:r>
              <a:rPr lang="en-US" dirty="0" err="1"/>
              <a:t>environment.yml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2E74A-83CE-4515-BB4F-AE3063C6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76434-CA6B-4C3B-97DB-DC0CB6CB7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17ADF24-738C-4342-AD42-5C4C0A4F345E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Geneva" pitchFamily="123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27131-3841-4843-A6C2-D3BA03134A21}"/>
              </a:ext>
            </a:extLst>
          </p:cNvPr>
          <p:cNvSpPr txBox="1"/>
          <p:nvPr/>
        </p:nvSpPr>
        <p:spPr>
          <a:xfrm>
            <a:off x="769417" y="1262902"/>
            <a:ext cx="8006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84250" algn="l"/>
              </a:tabLst>
            </a:pPr>
            <a:r>
              <a:rPr lang="en-US" b="1" dirty="0"/>
              <a:t>Recipe 8</a:t>
            </a:r>
            <a:r>
              <a:rPr lang="en-US" dirty="0"/>
              <a:t>: Distribute </a:t>
            </a:r>
            <a:r>
              <a:rPr lang="en-US" dirty="0" err="1"/>
              <a:t>Conda</a:t>
            </a:r>
            <a:r>
              <a:rPr lang="en-US" dirty="0"/>
              <a:t>-based project</a:t>
            </a:r>
          </a:p>
          <a:p>
            <a:pPr algn="just">
              <a:tabLst>
                <a:tab pos="984250" algn="l"/>
              </a:tabLst>
            </a:pPr>
            <a:endParaRPr lang="en-US" dirty="0"/>
          </a:p>
          <a:p>
            <a:pPr algn="just">
              <a:tabLst>
                <a:tab pos="984250" algn="l"/>
              </a:tabLst>
            </a:pPr>
            <a:r>
              <a:rPr lang="en-US" dirty="0"/>
              <a:t>(Assumes that you have already followed </a:t>
            </a:r>
            <a:r>
              <a:rPr lang="en-US" b="1" dirty="0"/>
              <a:t>Recipe 1</a:t>
            </a:r>
            <a:r>
              <a:rPr lang="en-US" dirty="0"/>
              <a:t> or </a:t>
            </a:r>
            <a:r>
              <a:rPr lang="en-US" b="1" dirty="0"/>
              <a:t>Recipe 3</a:t>
            </a:r>
            <a:r>
              <a:rPr lang="en-US" dirty="0"/>
              <a:t>)</a:t>
            </a:r>
          </a:p>
          <a:p>
            <a:pPr algn="just">
              <a:tabLst>
                <a:tab pos="984250" algn="l"/>
              </a:tabLst>
            </a:pPr>
            <a:endParaRPr lang="en-US" dirty="0"/>
          </a:p>
          <a:p>
            <a:pPr algn="just">
              <a:tabLst>
                <a:tab pos="984250" algn="l"/>
              </a:tabLst>
            </a:pPr>
            <a:r>
              <a:rPr lang="en-US" dirty="0"/>
              <a:t>Let’s say your research is contained in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betsy_research</a:t>
            </a:r>
            <a:r>
              <a:rPr lang="en-US" dirty="0"/>
              <a:t> environment</a:t>
            </a:r>
          </a:p>
          <a:p>
            <a:pPr algn="just">
              <a:tabLst>
                <a:tab pos="984250" algn="l"/>
              </a:tabLst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2E328-DCB5-4B2A-A7F4-42C613FC36EE}"/>
              </a:ext>
            </a:extLst>
          </p:cNvPr>
          <p:cNvSpPr txBox="1"/>
          <p:nvPr/>
        </p:nvSpPr>
        <p:spPr>
          <a:xfrm>
            <a:off x="777875" y="4798538"/>
            <a:ext cx="800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84250" algn="l"/>
              </a:tabLst>
            </a:pPr>
            <a:r>
              <a:rPr lang="en-US" dirty="0"/>
              <a:t>b) If applicable, you can also create </a:t>
            </a:r>
            <a:r>
              <a:rPr lang="en-US" dirty="0" err="1"/>
              <a:t>venv</a:t>
            </a:r>
            <a:r>
              <a:rPr lang="en-US" dirty="0"/>
              <a:t> export of environment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3E0B10-461D-491F-933E-D60D17954440}"/>
              </a:ext>
            </a:extLst>
          </p:cNvPr>
          <p:cNvSpPr/>
          <p:nvPr/>
        </p:nvSpPr>
        <p:spPr>
          <a:xfrm>
            <a:off x="660234" y="51859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r>
              <a:rPr lang="en-US" sz="1200" dirty="0">
                <a:latin typeface="Helvetica Light"/>
                <a:cs typeface="Helvetica" panose="020B0604020202020204" pitchFamily="34" charset="0"/>
              </a:rPr>
              <a:t>(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Helvetica Light"/>
                <a:cs typeface="Helvetica" panose="020B0604020202020204" pitchFamily="34" charset="0"/>
              </a:rPr>
              <a:t>betsy_research</a:t>
            </a:r>
            <a:r>
              <a:rPr lang="en-US" sz="1200" dirty="0">
                <a:latin typeface="Helvetica Light"/>
                <a:cs typeface="Helvetica" panose="020B0604020202020204" pitchFamily="34" charset="0"/>
              </a:rPr>
              <a:t>) $ pip freeze &gt; requirements.txt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98BA1-C063-4FB0-A6C4-911741EF7FA2}"/>
              </a:ext>
            </a:extLst>
          </p:cNvPr>
          <p:cNvSpPr txBox="1"/>
          <p:nvPr/>
        </p:nvSpPr>
        <p:spPr>
          <a:xfrm>
            <a:off x="769416" y="5717845"/>
            <a:ext cx="800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84250" algn="l"/>
              </a:tabLst>
            </a:pPr>
            <a:r>
              <a:rPr lang="en-US" dirty="0"/>
              <a:t>Share your project files along with </a:t>
            </a:r>
            <a:r>
              <a:rPr lang="en-US" dirty="0" err="1"/>
              <a:t>environment.yml</a:t>
            </a:r>
            <a:r>
              <a:rPr lang="en-US" dirty="0"/>
              <a:t> and/or requirements.txt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81D164-14B6-43B7-AF7B-806B2AEB5724}"/>
              </a:ext>
            </a:extLst>
          </p:cNvPr>
          <p:cNvSpPr txBox="1"/>
          <p:nvPr/>
        </p:nvSpPr>
        <p:spPr>
          <a:xfrm>
            <a:off x="777875" y="2795401"/>
            <a:ext cx="800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84250" algn="l"/>
              </a:tabLst>
            </a:pPr>
            <a:r>
              <a:rPr lang="en-US" dirty="0"/>
              <a:t>a) You can export conda env to </a:t>
            </a:r>
            <a:r>
              <a:rPr lang="en-US" dirty="0" err="1"/>
              <a:t>environment.yml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7C7FC9-D6B8-405F-B840-C7A747EC9FAF}"/>
              </a:ext>
            </a:extLst>
          </p:cNvPr>
          <p:cNvSpPr txBox="1"/>
          <p:nvPr/>
        </p:nvSpPr>
        <p:spPr>
          <a:xfrm>
            <a:off x="7383621" y="2154541"/>
            <a:ext cx="16660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Load and reference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5CDE2-C870-440D-B6CC-164280F3CF9E}"/>
              </a:ext>
            </a:extLst>
          </p:cNvPr>
          <p:cNvSpPr txBox="1"/>
          <p:nvPr/>
        </p:nvSpPr>
        <p:spPr>
          <a:xfrm>
            <a:off x="7383620" y="4349489"/>
            <a:ext cx="16660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Executable code snippets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C31D3-4282-4FAA-9834-C4194F63DBA5}"/>
              </a:ext>
            </a:extLst>
          </p:cNvPr>
          <p:cNvSpPr txBox="1"/>
          <p:nvPr/>
        </p:nvSpPr>
        <p:spPr>
          <a:xfrm>
            <a:off x="7383620" y="3212926"/>
            <a:ext cx="166603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Formatted text along with equations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80D7D79-F78E-4B95-9586-8B65E1DC51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A1263-ED3F-407E-A74C-0B69C492D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158" y="1043353"/>
            <a:ext cx="4636631" cy="50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4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889C61D-3E49-428B-91F2-484BF0B910E8}"/>
              </a:ext>
            </a:extLst>
          </p:cNvPr>
          <p:cNvSpPr txBox="1">
            <a:spLocks/>
          </p:cNvSpPr>
          <p:nvPr/>
        </p:nvSpPr>
        <p:spPr bwMode="auto">
          <a:xfrm>
            <a:off x="667058" y="3232131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 yourusername@nucleus.biohpc.swmed.edu</a:t>
            </a:r>
          </a:p>
          <a:p>
            <a:pPr indent="0">
              <a:buNone/>
            </a:pPr>
            <a:r>
              <a:rPr lang="en-US" dirty="0"/>
              <a:t>$ module load python/3.7.x-anaconda</a:t>
            </a:r>
          </a:p>
          <a:p>
            <a:pPr indent="0">
              <a:buNone/>
            </a:pPr>
            <a:r>
              <a:rPr lang="en-US" dirty="0"/>
              <a:t>$ cd </a:t>
            </a:r>
            <a:r>
              <a:rPr lang="en-US" dirty="0" err="1"/>
              <a:t>path_to_environment.yml</a:t>
            </a:r>
            <a:endParaRPr lang="en-US" dirty="0"/>
          </a:p>
          <a:p>
            <a:pPr indent="0">
              <a:buNone/>
            </a:pPr>
            <a:r>
              <a:rPr lang="en-US" dirty="0"/>
              <a:t># change env name (line1 of </a:t>
            </a:r>
            <a:r>
              <a:rPr lang="en-US" dirty="0" err="1"/>
              <a:t>environment.yml</a:t>
            </a:r>
            <a:r>
              <a:rPr lang="en-US" dirty="0"/>
              <a:t>) to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created_env_name</a:t>
            </a:r>
            <a:r>
              <a:rPr lang="en-US" dirty="0"/>
              <a:t> if needed </a:t>
            </a:r>
          </a:p>
          <a:p>
            <a:pPr indent="0">
              <a:buNone/>
            </a:pPr>
            <a:r>
              <a:rPr lang="en-US" dirty="0"/>
              <a:t>$ conda env create -f </a:t>
            </a:r>
            <a:r>
              <a:rPr lang="en-US" dirty="0" err="1"/>
              <a:t>environment.yml</a:t>
            </a:r>
            <a:endParaRPr lang="en-US" dirty="0"/>
          </a:p>
          <a:p>
            <a:pPr indent="0">
              <a:buNone/>
            </a:pPr>
            <a:r>
              <a:rPr lang="en-US" dirty="0"/>
              <a:t>$ conda activate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created_env_name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en-US" dirty="0"/>
              <a:t>(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created_env_name</a:t>
            </a:r>
            <a:r>
              <a:rPr lang="en-US" dirty="0"/>
              <a:t>) $ python -m </a:t>
            </a:r>
            <a:r>
              <a:rPr lang="en-US" dirty="0" err="1"/>
              <a:t>ipykernel</a:t>
            </a:r>
            <a:r>
              <a:rPr lang="en-US" dirty="0"/>
              <a:t> install --user --name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created_env_name</a:t>
            </a:r>
            <a:r>
              <a:rPr lang="en-US" dirty="0"/>
              <a:t> --display-name “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some display name</a:t>
            </a:r>
            <a:r>
              <a:rPr lang="en-US" dirty="0"/>
              <a:t>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2E74A-83CE-4515-BB4F-AE3063C6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76434-CA6B-4C3B-97DB-DC0CB6CB7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17ADF24-738C-4342-AD42-5C4C0A4F345E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Geneva" pitchFamily="123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27131-3841-4843-A6C2-D3BA03134A21}"/>
              </a:ext>
            </a:extLst>
          </p:cNvPr>
          <p:cNvSpPr txBox="1"/>
          <p:nvPr/>
        </p:nvSpPr>
        <p:spPr>
          <a:xfrm>
            <a:off x="769417" y="1262902"/>
            <a:ext cx="80062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84250" algn="l"/>
              </a:tabLst>
            </a:pPr>
            <a:r>
              <a:rPr lang="en-US" b="1" dirty="0"/>
              <a:t>Recipe 9</a:t>
            </a:r>
            <a:r>
              <a:rPr lang="en-US" dirty="0"/>
              <a:t>: Work on BioHPC, on a project shared with you. </a:t>
            </a:r>
          </a:p>
          <a:p>
            <a:pPr algn="just">
              <a:tabLst>
                <a:tab pos="984250" algn="l"/>
              </a:tabLst>
            </a:pPr>
            <a:r>
              <a:rPr lang="en-US" dirty="0"/>
              <a:t>                  Restore environment based on </a:t>
            </a:r>
            <a:r>
              <a:rPr lang="en-US" dirty="0" err="1"/>
              <a:t>yml</a:t>
            </a:r>
            <a:endParaRPr lang="en-US" dirty="0"/>
          </a:p>
          <a:p>
            <a:pPr algn="just">
              <a:tabLst>
                <a:tab pos="984250" algn="l"/>
              </a:tabLst>
            </a:pPr>
            <a:endParaRPr lang="en-US" dirty="0"/>
          </a:p>
          <a:p>
            <a:pPr algn="just">
              <a:tabLst>
                <a:tab pos="984250" algn="l"/>
              </a:tabLst>
            </a:pPr>
            <a:r>
              <a:rPr lang="en-US" sz="1600" dirty="0"/>
              <a:t>Let’s say </a:t>
            </a:r>
            <a:r>
              <a:rPr lang="en-US" sz="16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betsy_research</a:t>
            </a:r>
            <a:r>
              <a:rPr lang="en-US" sz="1600" dirty="0">
                <a:cs typeface="Courier New" panose="02070309020205020404" pitchFamily="49" charset="0"/>
              </a:rPr>
              <a:t> was shared with you:</a:t>
            </a:r>
          </a:p>
          <a:p>
            <a:pPr algn="just">
              <a:tabLst>
                <a:tab pos="984250" algn="l"/>
              </a:tabLst>
            </a:pPr>
            <a:r>
              <a:rPr lang="en-US" sz="1600" dirty="0">
                <a:cs typeface="Courier New" panose="02070309020205020404" pitchFamily="49" charset="0"/>
              </a:rPr>
              <a:t>     - </a:t>
            </a:r>
            <a:r>
              <a:rPr lang="en-US" sz="1600" dirty="0" err="1">
                <a:cs typeface="Courier New" panose="02070309020205020404" pitchFamily="49" charset="0"/>
              </a:rPr>
              <a:t>research_docs.ipynb</a:t>
            </a:r>
            <a:endParaRPr lang="en-US" sz="1600" dirty="0">
              <a:cs typeface="Courier New" panose="02070309020205020404" pitchFamily="49" charset="0"/>
            </a:endParaRPr>
          </a:p>
          <a:p>
            <a:pPr algn="just">
              <a:tabLst>
                <a:tab pos="984250" algn="l"/>
              </a:tabLst>
            </a:pPr>
            <a:r>
              <a:rPr lang="en-US" sz="1600" dirty="0">
                <a:cs typeface="Courier New" panose="02070309020205020404" pitchFamily="49" charset="0"/>
              </a:rPr>
              <a:t>     - </a:t>
            </a:r>
            <a:r>
              <a:rPr lang="en-US" sz="1600" dirty="0" err="1">
                <a:cs typeface="Courier New" panose="02070309020205020404" pitchFamily="49" charset="0"/>
              </a:rPr>
              <a:t>environment.yml</a:t>
            </a:r>
            <a:endParaRPr lang="en-US" sz="1600" dirty="0">
              <a:cs typeface="Courier New" panose="02070309020205020404" pitchFamily="49" charset="0"/>
            </a:endParaRPr>
          </a:p>
          <a:p>
            <a:pPr algn="just">
              <a:tabLst>
                <a:tab pos="984250" algn="l"/>
              </a:tabLst>
            </a:pPr>
            <a:r>
              <a:rPr lang="en-US" sz="1600" dirty="0">
                <a:cs typeface="Courier New" panose="02070309020205020404" pitchFamily="49" charset="0"/>
              </a:rPr>
              <a:t>     - other assets</a:t>
            </a:r>
            <a:endParaRPr lang="en-US" sz="1600" dirty="0"/>
          </a:p>
          <a:p>
            <a:pPr algn="just">
              <a:tabLst>
                <a:tab pos="984250" algn="l"/>
              </a:tabLst>
            </a:pPr>
            <a:endParaRPr lang="en-US" dirty="0"/>
          </a:p>
          <a:p>
            <a:pPr algn="just">
              <a:tabLst>
                <a:tab pos="984250" algn="l"/>
              </a:tabLst>
            </a:pP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3678F-D778-4607-BF80-B92BA1B60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3585152"/>
            <a:ext cx="5076967" cy="766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418DE0-2DF7-44CA-9A0D-5520B4826BA3}"/>
              </a:ext>
            </a:extLst>
          </p:cNvPr>
          <p:cNvSpPr/>
          <p:nvPr/>
        </p:nvSpPr>
        <p:spPr>
          <a:xfrm>
            <a:off x="7918303" y="3853646"/>
            <a:ext cx="1102867" cy="220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736031A-F694-4084-A2CC-5967267D91C3}"/>
              </a:ext>
            </a:extLst>
          </p:cNvPr>
          <p:cNvSpPr txBox="1">
            <a:spLocks/>
          </p:cNvSpPr>
          <p:nvPr/>
        </p:nvSpPr>
        <p:spPr bwMode="auto">
          <a:xfrm>
            <a:off x="667058" y="3233745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cd </a:t>
            </a:r>
            <a:r>
              <a:rPr lang="en-US" i="1" dirty="0" err="1"/>
              <a:t>path_to_betsy_research_directory</a:t>
            </a:r>
            <a:endParaRPr lang="en-US" i="1" dirty="0"/>
          </a:p>
          <a:p>
            <a:pPr indent="0">
              <a:buNone/>
            </a:pPr>
            <a:r>
              <a:rPr lang="en-US" dirty="0"/>
              <a:t>$ python3 -m </a:t>
            </a:r>
            <a:r>
              <a:rPr lang="en-US" dirty="0" err="1"/>
              <a:t>venv</a:t>
            </a:r>
            <a:r>
              <a:rPr lang="en-US" dirty="0"/>
              <a:t> </a:t>
            </a:r>
            <a:r>
              <a:rPr lang="en-US" dirty="0" err="1"/>
              <a:t>betsy_env</a:t>
            </a:r>
            <a:endParaRPr lang="en-US" dirty="0"/>
          </a:p>
          <a:p>
            <a:pPr indent="0">
              <a:buNone/>
            </a:pPr>
            <a:r>
              <a:rPr lang="en-US" dirty="0"/>
              <a:t>$ ./</a:t>
            </a:r>
            <a:r>
              <a:rPr lang="en-US" dirty="0" err="1"/>
              <a:t>betsy_venv</a:t>
            </a:r>
            <a:r>
              <a:rPr lang="en-US" dirty="0"/>
              <a:t>/bin/activate</a:t>
            </a: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betsy_venv</a:t>
            </a:r>
            <a:r>
              <a:rPr lang="en-US" dirty="0"/>
              <a:t>) $ pip install -r requirements.txt</a:t>
            </a: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betsy_venv</a:t>
            </a:r>
            <a:r>
              <a:rPr lang="en-US" dirty="0"/>
              <a:t>) $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2E74A-83CE-4515-BB4F-AE3063C6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76434-CA6B-4C3B-97DB-DC0CB6CB7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17ADF24-738C-4342-AD42-5C4C0A4F345E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Geneva" pitchFamily="123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D0BBF-CDEA-4452-851C-EF62278F1967}"/>
              </a:ext>
            </a:extLst>
          </p:cNvPr>
          <p:cNvSpPr txBox="1"/>
          <p:nvPr/>
        </p:nvSpPr>
        <p:spPr>
          <a:xfrm>
            <a:off x="769417" y="1262902"/>
            <a:ext cx="800627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984250" algn="l"/>
              </a:tabLst>
            </a:pPr>
            <a:r>
              <a:rPr lang="en-US" b="1" dirty="0"/>
              <a:t>Recipe 10</a:t>
            </a:r>
            <a:r>
              <a:rPr lang="en-US" dirty="0"/>
              <a:t>: Load </a:t>
            </a:r>
            <a:r>
              <a:rPr lang="en-US" dirty="0" err="1"/>
              <a:t>venv</a:t>
            </a:r>
            <a:r>
              <a:rPr lang="en-US" dirty="0"/>
              <a:t>-compatible project locally using virtual-environment</a:t>
            </a:r>
          </a:p>
          <a:p>
            <a:pPr algn="just">
              <a:tabLst>
                <a:tab pos="984250" algn="l"/>
              </a:tabLst>
            </a:pPr>
            <a:r>
              <a:rPr lang="en-US" dirty="0"/>
              <a:t>                    Restore environment based on requirements.txt</a:t>
            </a:r>
          </a:p>
          <a:p>
            <a:pPr algn="just">
              <a:tabLst>
                <a:tab pos="984250" algn="l"/>
              </a:tabLst>
            </a:pPr>
            <a:endParaRPr lang="en-US" dirty="0"/>
          </a:p>
          <a:p>
            <a:pPr algn="just">
              <a:tabLst>
                <a:tab pos="984250" algn="l"/>
              </a:tabLst>
            </a:pPr>
            <a:r>
              <a:rPr lang="en-US" sz="1600" dirty="0"/>
              <a:t>Let’s say </a:t>
            </a:r>
            <a:r>
              <a:rPr lang="en-US" sz="16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betsy_research</a:t>
            </a:r>
            <a:r>
              <a:rPr lang="en-US" sz="1600" dirty="0">
                <a:cs typeface="Courier New" panose="02070309020205020404" pitchFamily="49" charset="0"/>
              </a:rPr>
              <a:t> was shared with you that has requirements.txt:</a:t>
            </a:r>
          </a:p>
          <a:p>
            <a:pPr algn="just">
              <a:tabLst>
                <a:tab pos="984250" algn="l"/>
              </a:tabLst>
            </a:pPr>
            <a:r>
              <a:rPr lang="en-US" sz="1600" dirty="0">
                <a:cs typeface="Courier New" panose="02070309020205020404" pitchFamily="49" charset="0"/>
              </a:rPr>
              <a:t>     - </a:t>
            </a:r>
            <a:r>
              <a:rPr lang="en-US" sz="1600" dirty="0" err="1">
                <a:cs typeface="Courier New" panose="02070309020205020404" pitchFamily="49" charset="0"/>
              </a:rPr>
              <a:t>research_docs.ipynb</a:t>
            </a:r>
            <a:endParaRPr lang="en-US" sz="1600" dirty="0">
              <a:cs typeface="Courier New" panose="02070309020205020404" pitchFamily="49" charset="0"/>
            </a:endParaRPr>
          </a:p>
          <a:p>
            <a:pPr algn="just">
              <a:tabLst>
                <a:tab pos="984250" algn="l"/>
              </a:tabLst>
            </a:pPr>
            <a:r>
              <a:rPr lang="en-US" sz="1600" dirty="0">
                <a:cs typeface="Courier New" panose="02070309020205020404" pitchFamily="49" charset="0"/>
              </a:rPr>
              <a:t>     - requirements.txt</a:t>
            </a:r>
          </a:p>
          <a:p>
            <a:pPr algn="just">
              <a:tabLst>
                <a:tab pos="984250" algn="l"/>
              </a:tabLst>
            </a:pPr>
            <a:r>
              <a:rPr lang="en-US" sz="1600" dirty="0">
                <a:cs typeface="Courier New" panose="02070309020205020404" pitchFamily="49" charset="0"/>
              </a:rPr>
              <a:t>     - other assets</a:t>
            </a:r>
            <a:endParaRPr lang="en-US" sz="1600" dirty="0"/>
          </a:p>
          <a:p>
            <a:pPr algn="just">
              <a:tabLst>
                <a:tab pos="984250" algn="l"/>
              </a:tabLst>
            </a:pPr>
            <a:endParaRPr lang="en-US" dirty="0"/>
          </a:p>
          <a:p>
            <a:pPr algn="just">
              <a:tabLst>
                <a:tab pos="984250" algn="l"/>
              </a:tabLst>
            </a:pPr>
            <a:endParaRPr lang="en-US" dirty="0"/>
          </a:p>
          <a:p>
            <a:pPr algn="just">
              <a:tabLst>
                <a:tab pos="984250" algn="l"/>
              </a:tabLst>
            </a:pP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4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DD84D4-DC06-424A-91AF-DFD5F9B8E676}"/>
              </a:ext>
            </a:extLst>
          </p:cNvPr>
          <p:cNvSpPr txBox="1">
            <a:spLocks/>
          </p:cNvSpPr>
          <p:nvPr/>
        </p:nvSpPr>
        <p:spPr bwMode="auto">
          <a:xfrm>
            <a:off x="442864" y="3153652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ssh</a:t>
            </a:r>
            <a:r>
              <a:rPr lang="en-US" dirty="0"/>
              <a:t> yourusername@nucleus.biohpc.swmed.edu</a:t>
            </a:r>
          </a:p>
          <a:p>
            <a:pPr indent="0">
              <a:buNone/>
            </a:pPr>
            <a:r>
              <a:rPr lang="en-US" dirty="0"/>
              <a:t>$ cd path/to/demo/file</a:t>
            </a:r>
          </a:p>
          <a:p>
            <a:pPr indent="0">
              <a:buNone/>
            </a:pPr>
            <a:r>
              <a:rPr lang="en-US" dirty="0"/>
              <a:t>$ module load python/3.7.x-anaconda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create --name </a:t>
            </a:r>
            <a:r>
              <a:rPr lang="en-US" dirty="0" err="1"/>
              <a:t>biohpc_demo</a:t>
            </a:r>
            <a:endParaRPr lang="en-US" dirty="0"/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conda</a:t>
            </a:r>
            <a:r>
              <a:rPr lang="en-US" dirty="0"/>
              <a:t> activate </a:t>
            </a:r>
            <a:r>
              <a:rPr lang="en-US" dirty="0" err="1"/>
              <a:t>biohpc_demo</a:t>
            </a:r>
            <a:endParaRPr lang="en-US" dirty="0"/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biohpc_demo</a:t>
            </a:r>
            <a:r>
              <a:rPr lang="en-US" dirty="0"/>
              <a:t>) $ pip install --requirement requirements.txt</a:t>
            </a: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biohoc_demo</a:t>
            </a:r>
            <a:r>
              <a:rPr lang="en-US" dirty="0"/>
              <a:t>) $ </a:t>
            </a:r>
            <a:r>
              <a:rPr lang="en-US" i="1" dirty="0"/>
              <a:t>python -m </a:t>
            </a:r>
            <a:r>
              <a:rPr lang="en-US" i="1" dirty="0" err="1"/>
              <a:t>ipykernel</a:t>
            </a:r>
            <a:r>
              <a:rPr lang="en-US" i="1" dirty="0"/>
              <a:t> install --user --name </a:t>
            </a:r>
            <a:r>
              <a:rPr lang="en-US" i="1" dirty="0" err="1"/>
              <a:t>biohpc_demo</a:t>
            </a:r>
            <a:r>
              <a:rPr lang="en-US" i="1" dirty="0"/>
              <a:t> --display-name=“</a:t>
            </a:r>
            <a:r>
              <a:rPr lang="en-US" i="1" dirty="0" err="1"/>
              <a:t>BioHPC_Demo</a:t>
            </a:r>
            <a:r>
              <a:rPr lang="en-US" i="1" dirty="0"/>
              <a:t>”</a:t>
            </a: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biohpc_demo</a:t>
            </a:r>
            <a:r>
              <a:rPr lang="en-US" dirty="0"/>
              <a:t>) $ </a:t>
            </a:r>
            <a:r>
              <a:rPr lang="en-US" dirty="0" err="1"/>
              <a:t>conda</a:t>
            </a:r>
            <a:r>
              <a:rPr lang="en-US" dirty="0"/>
              <a:t> deactivate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iPython</a:t>
            </a:r>
            <a:r>
              <a:rPr lang="en-US" dirty="0"/>
              <a:t> –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8C65370-7898-40B8-8246-60A93FC25CB8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Geneva" pitchFamily="12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1122630"/>
            <a:ext cx="6540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See distributed</a:t>
            </a:r>
          </a:p>
          <a:p>
            <a:pPr algn="ctr"/>
            <a:r>
              <a:rPr lang="en-US" sz="4400" dirty="0"/>
              <a:t>examples on portal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43A1E-94B2-4850-9452-6BDE3D72C245}"/>
              </a:ext>
            </a:extLst>
          </p:cNvPr>
          <p:cNvSpPr/>
          <p:nvPr/>
        </p:nvSpPr>
        <p:spPr>
          <a:xfrm>
            <a:off x="392263" y="2639208"/>
            <a:ext cx="255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Usage: (Open on </a:t>
            </a:r>
            <a:r>
              <a:rPr lang="en-US" dirty="0" err="1"/>
              <a:t>BioHPC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2807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iPython</a:t>
            </a:r>
            <a:r>
              <a:rPr lang="en-US" dirty="0"/>
              <a:t> –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8C65370-7898-40B8-8246-60A93FC25CB8}" type="slidenum">
              <a:rPr lang="en-US" smtClean="0">
                <a:ea typeface="Geneva" pitchFamily="123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Geneva" pitchFamily="12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280" y="1122630"/>
            <a:ext cx="6540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See distributed</a:t>
            </a:r>
          </a:p>
          <a:p>
            <a:pPr algn="ctr"/>
            <a:r>
              <a:rPr lang="en-US" sz="4400" dirty="0"/>
              <a:t>example on portal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FDD84D4-DC06-424A-91AF-DFD5F9B8E676}"/>
              </a:ext>
            </a:extLst>
          </p:cNvPr>
          <p:cNvSpPr txBox="1">
            <a:spLocks/>
          </p:cNvSpPr>
          <p:nvPr/>
        </p:nvSpPr>
        <p:spPr bwMode="auto">
          <a:xfrm>
            <a:off x="449688" y="3366380"/>
            <a:ext cx="7998460" cy="3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445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1pPr>
            <a:lvl2pPr marL="2286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2pPr>
            <a:lvl3pPr marL="4572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3pPr>
            <a:lvl4pPr marL="6858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4pPr>
            <a:lvl5pPr marL="914400" indent="136525" algn="l" defTabSz="457200" rtl="0" eaLnBrk="0" fontAlgn="base" hangingPunct="0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Font typeface="Lucida Grande" pitchFamily="123" charset="0"/>
              <a:buChar char="–"/>
              <a:defRPr sz="1200" kern="1200">
                <a:solidFill>
                  <a:schemeClr val="tx1"/>
                </a:solidFill>
                <a:latin typeface="Helvetica Light"/>
                <a:ea typeface="Geneva" pitchFamily="123" charset="-128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dirty="0"/>
              <a:t>$ cd path/to/demo/files</a:t>
            </a:r>
          </a:p>
          <a:p>
            <a:pPr indent="0">
              <a:buNone/>
            </a:pPr>
            <a:r>
              <a:rPr lang="en-US" dirty="0"/>
              <a:t>$ python3 -m </a:t>
            </a:r>
            <a:r>
              <a:rPr lang="en-US" dirty="0" err="1"/>
              <a:t>venv</a:t>
            </a:r>
            <a:r>
              <a:rPr lang="en-US" dirty="0"/>
              <a:t> </a:t>
            </a:r>
            <a:r>
              <a:rPr lang="en-US" dirty="0" err="1"/>
              <a:t>biohpc_demo</a:t>
            </a:r>
            <a:r>
              <a:rPr lang="en-US" dirty="0"/>
              <a:t>                                              # This will create </a:t>
            </a:r>
            <a:r>
              <a:rPr lang="en-US" dirty="0" err="1"/>
              <a:t>biohpc_demo</a:t>
            </a:r>
            <a:r>
              <a:rPr lang="en-US" dirty="0"/>
              <a:t> folder in the current directory</a:t>
            </a:r>
          </a:p>
          <a:p>
            <a:pPr indent="0">
              <a:buNone/>
            </a:pPr>
            <a:r>
              <a:rPr lang="en-US" dirty="0"/>
              <a:t>$ </a:t>
            </a:r>
            <a:r>
              <a:rPr lang="en-US" dirty="0" err="1"/>
              <a:t>chmod</a:t>
            </a:r>
            <a:r>
              <a:rPr lang="en-US" dirty="0"/>
              <a:t> +x </a:t>
            </a:r>
            <a:r>
              <a:rPr lang="en-US" dirty="0" err="1"/>
              <a:t>biohpc_demo_env</a:t>
            </a:r>
            <a:r>
              <a:rPr lang="en-US" dirty="0"/>
              <a:t>/bin/activate                             # add execution permission to file activate </a:t>
            </a:r>
          </a:p>
          <a:p>
            <a:pPr indent="0">
              <a:buNone/>
            </a:pPr>
            <a:r>
              <a:rPr lang="en-US" dirty="0"/>
              <a:t>$ source </a:t>
            </a:r>
            <a:r>
              <a:rPr lang="en-US" dirty="0" err="1"/>
              <a:t>biohpc_demo_env</a:t>
            </a:r>
            <a:r>
              <a:rPr lang="en-US" dirty="0"/>
              <a:t>/bin/activate</a:t>
            </a: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biohpc_demo</a:t>
            </a:r>
            <a:r>
              <a:rPr lang="en-US" dirty="0"/>
              <a:t>) $ pip install -r requirements.txt</a:t>
            </a:r>
          </a:p>
          <a:p>
            <a:pPr indent="0">
              <a:buNone/>
            </a:pPr>
            <a:r>
              <a:rPr lang="en-US" dirty="0"/>
              <a:t>(</a:t>
            </a:r>
            <a:r>
              <a:rPr lang="en-US" dirty="0" err="1"/>
              <a:t>biohpc_demo</a:t>
            </a:r>
            <a:r>
              <a:rPr lang="en-US" dirty="0"/>
              <a:t>) $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43A1E-94B2-4850-9452-6BDE3D72C245}"/>
              </a:ext>
            </a:extLst>
          </p:cNvPr>
          <p:cNvSpPr/>
          <p:nvPr/>
        </p:nvSpPr>
        <p:spPr>
          <a:xfrm>
            <a:off x="449688" y="2783114"/>
            <a:ext cx="274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Usage (Your own machine):</a:t>
            </a:r>
          </a:p>
        </p:txBody>
      </p:sp>
    </p:spTree>
    <p:extLst>
      <p:ext uri="{BB962C8B-B14F-4D97-AF65-F5344CB8AC3E}">
        <p14:creationId xmlns:p14="http://schemas.microsoft.com/office/powerpoint/2010/main" val="883852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73D2-0827-4793-AC91-2B3518485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41D17-6FEB-4EF3-9090-460D520105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65370-7898-40B8-8246-60A93FC25CB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ABB06-C3F8-4EEB-8E69-74FE175F82C6}"/>
              </a:ext>
            </a:extLst>
          </p:cNvPr>
          <p:cNvSpPr txBox="1"/>
          <p:nvPr/>
        </p:nvSpPr>
        <p:spPr>
          <a:xfrm>
            <a:off x="404834" y="1558839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References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A47FC4-0825-4D4E-AF5E-A938AAABE029}"/>
              </a:ext>
            </a:extLst>
          </p:cNvPr>
          <p:cNvSpPr txBox="1"/>
          <p:nvPr/>
        </p:nvSpPr>
        <p:spPr>
          <a:xfrm>
            <a:off x="404834" y="2159283"/>
            <a:ext cx="87335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 err="1"/>
              <a:t>Jupyter</a:t>
            </a:r>
            <a:r>
              <a:rPr lang="en-US" dirty="0"/>
              <a:t> Notebook Documentation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>
                <a:hlinkClick r:id="rId2"/>
              </a:rPr>
              <a:t>https://jupyter.org/documentation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 err="1"/>
              <a:t>Conda</a:t>
            </a:r>
            <a:r>
              <a:rPr lang="en-US" dirty="0"/>
              <a:t> getting started</a:t>
            </a:r>
          </a:p>
          <a:p>
            <a:pPr algn="just">
              <a:tabLst>
                <a:tab pos="984250" algn="l"/>
              </a:tabLst>
            </a:pPr>
            <a:r>
              <a:rPr lang="en-US" dirty="0">
                <a:hlinkClick r:id="rId3"/>
              </a:rPr>
              <a:t>https://docs.conda.io/projects/conda/en/latest/user-guide/getting-started.html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Markdown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 err="1"/>
              <a:t>Github</a:t>
            </a:r>
            <a:r>
              <a:rPr lang="en-US" dirty="0"/>
              <a:t> Markdown cheat sheet</a:t>
            </a:r>
          </a:p>
          <a:p>
            <a:pPr lvl="1" algn="just">
              <a:tabLst>
                <a:tab pos="984250" algn="l"/>
              </a:tabLst>
            </a:pPr>
            <a:r>
              <a:rPr lang="en-US" dirty="0">
                <a:hlinkClick r:id="rId4"/>
              </a:rPr>
              <a:t>https://github.com/adam-p/markdown-here/wiki/Markdown-Cheatsheet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Interactive Markdown</a:t>
            </a:r>
          </a:p>
          <a:p>
            <a:pPr lvl="1"/>
            <a:r>
              <a:rPr lang="en-US" dirty="0">
                <a:hlinkClick r:id="rId5"/>
              </a:rPr>
              <a:t>https://www.markdowntutorial.com/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Markdown Pad</a:t>
            </a:r>
          </a:p>
          <a:p>
            <a:pPr lvl="1"/>
            <a:r>
              <a:rPr lang="en-US" dirty="0">
                <a:hlinkClick r:id="rId6"/>
              </a:rPr>
              <a:t>http://www.markdownpad.com/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1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925257-0209-437F-BE29-A4917309ED83}"/>
              </a:ext>
            </a:extLst>
          </p:cNvPr>
          <p:cNvSpPr txBox="1"/>
          <p:nvPr/>
        </p:nvSpPr>
        <p:spPr>
          <a:xfrm>
            <a:off x="4936487" y="2004421"/>
            <a:ext cx="41188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Single main file, text formatted (.</a:t>
            </a:r>
            <a:r>
              <a:rPr lang="en-US" dirty="0" err="1"/>
              <a:t>ipynb</a:t>
            </a:r>
            <a:r>
              <a:rPr lang="en-US" dirty="0"/>
              <a:t>)</a:t>
            </a:r>
          </a:p>
          <a:p>
            <a:pPr algn="just">
              <a:tabLst>
                <a:tab pos="984250" algn="l"/>
              </a:tabLst>
            </a:pPr>
            <a:r>
              <a:rPr lang="en-US" dirty="0"/>
              <a:t>      and additional optional assets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Browser displays text file via a web server (needs python runtime env)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Simple markup (md) text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Editable, interactive, executable content for in-place (re-)creation.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8586D-70C5-49FB-AC7F-85BD08253162}"/>
              </a:ext>
            </a:extLst>
          </p:cNvPr>
          <p:cNvSpPr txBox="1"/>
          <p:nvPr/>
        </p:nvSpPr>
        <p:spPr>
          <a:xfrm>
            <a:off x="416769" y="2004421"/>
            <a:ext cx="42985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Single binary file (.docx, .doc)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MS Word application to open and edit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WYSIWYG editor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Editable (text), uninterpreted, static content (generally)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1DE4B-7FAA-4167-9471-4C3F447251EB}"/>
              </a:ext>
            </a:extLst>
          </p:cNvPr>
          <p:cNvSpPr txBox="1"/>
          <p:nvPr/>
        </p:nvSpPr>
        <p:spPr>
          <a:xfrm>
            <a:off x="1528807" y="1408825"/>
            <a:ext cx="226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MS Word Document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439D8-459F-40F0-8E46-8D6505F23D77}"/>
              </a:ext>
            </a:extLst>
          </p:cNvPr>
          <p:cNvSpPr txBox="1"/>
          <p:nvPr/>
        </p:nvSpPr>
        <p:spPr>
          <a:xfrm>
            <a:off x="5943784" y="1410286"/>
            <a:ext cx="227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Jupyter</a:t>
            </a:r>
            <a:r>
              <a:rPr lang="en-US" b="1" dirty="0"/>
              <a:t> Notebook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601D5E-F835-4AD7-A9A6-4F08833C11C7}"/>
              </a:ext>
            </a:extLst>
          </p:cNvPr>
          <p:cNvCxnSpPr>
            <a:cxnSpLocks/>
          </p:cNvCxnSpPr>
          <p:nvPr/>
        </p:nvCxnSpPr>
        <p:spPr>
          <a:xfrm>
            <a:off x="4715302" y="1403859"/>
            <a:ext cx="0" cy="45708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807448-1550-4A07-96FE-C0E46A0D6EF8}"/>
              </a:ext>
            </a:extLst>
          </p:cNvPr>
          <p:cNvCxnSpPr>
            <a:cxnSpLocks/>
          </p:cNvCxnSpPr>
          <p:nvPr/>
        </p:nvCxnSpPr>
        <p:spPr>
          <a:xfrm>
            <a:off x="416770" y="1869741"/>
            <a:ext cx="8502042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B56A899-0EB9-423B-B46B-60AF044C6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63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52601-8E8E-4FA5-B3B5-BC2311721165}"/>
              </a:ext>
            </a:extLst>
          </p:cNvPr>
          <p:cNvSpPr txBox="1"/>
          <p:nvPr/>
        </p:nvSpPr>
        <p:spPr>
          <a:xfrm>
            <a:off x="410455" y="1740365"/>
            <a:ext cx="873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 err="1"/>
              <a:t>BioHPC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Local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3393B-8DD0-48F5-990A-FD6DB9CCE6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52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52601-8E8E-4FA5-B3B5-BC2311721165}"/>
              </a:ext>
            </a:extLst>
          </p:cNvPr>
          <p:cNvSpPr txBox="1"/>
          <p:nvPr/>
        </p:nvSpPr>
        <p:spPr>
          <a:xfrm>
            <a:off x="410455" y="1330044"/>
            <a:ext cx="873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Portal </a:t>
            </a:r>
            <a:r>
              <a:rPr lang="en-US" dirty="0">
                <a:hlinkClick r:id="rId2"/>
              </a:rPr>
              <a:t>https://portal.biohpc.swmed.edu/terminal/ondemand_jupyter/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9328F-1D4A-4094-A3E0-EF3CE1E78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738" y="1772421"/>
            <a:ext cx="2778955" cy="269706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8C82FCB-6612-42C4-8D0F-28B04E5FA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52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E52601-8E8E-4FA5-B3B5-BC2311721165}"/>
              </a:ext>
            </a:extLst>
          </p:cNvPr>
          <p:cNvSpPr txBox="1"/>
          <p:nvPr/>
        </p:nvSpPr>
        <p:spPr>
          <a:xfrm>
            <a:off x="410455" y="1330044"/>
            <a:ext cx="873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r>
              <a:rPr lang="en-US" dirty="0"/>
              <a:t>Portal </a:t>
            </a:r>
            <a:r>
              <a:rPr lang="en-US" dirty="0">
                <a:hlinkClick r:id="rId2"/>
              </a:rPr>
              <a:t>https://portal.biohpc.swmed.edu/terminal/ondemand_jupyter/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984250" algn="l"/>
              </a:tabLst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0FEBBD-FD53-4CC4-9630-320350FBB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605" y="1892045"/>
            <a:ext cx="3392328" cy="2816272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3ADF5DA-01C5-4855-A59C-DEE889E2DD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7875" y="6440488"/>
            <a:ext cx="455613" cy="20478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69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0C09ED-73C5-4279-BA94-D4B360D4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Model - </a:t>
            </a:r>
            <a:r>
              <a:rPr lang="en-US" dirty="0" err="1"/>
              <a:t>BioHPC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DD444-5B06-4E90-AAAE-9E3A7D89B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7ADF24-738C-4342-AD42-5C4C0A4F345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3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panose="020B0604020202020204" pitchFamily="34" charset="0"/>
              <a:ea typeface="Geneva" pitchFamily="123" charset="-128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FAFCBAB-4CD7-4D85-8BA1-5995BA5B5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1241946"/>
            <a:ext cx="6776869" cy="46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165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443C8AAB70FA419968570C826C6A6C" ma:contentTypeVersion="5" ma:contentTypeDescription="Create a new document." ma:contentTypeScope="" ma:versionID="6b08a582615bd9f584ba2c106ce9383b">
  <xsd:schema xmlns:xsd="http://www.w3.org/2001/XMLSchema" xmlns:xs="http://www.w3.org/2001/XMLSchema" xmlns:p="http://schemas.microsoft.com/office/2006/metadata/properties" xmlns:ns3="a38d486a-8b79-41b7-871c-e6be235b3f90" xmlns:ns4="b8f02c93-abdb-47f4-86e0-30a797509217" targetNamespace="http://schemas.microsoft.com/office/2006/metadata/properties" ma:root="true" ma:fieldsID="8f79928e42134e6db48eca2528879b5a" ns3:_="" ns4:_="">
    <xsd:import namespace="a38d486a-8b79-41b7-871c-e6be235b3f90"/>
    <xsd:import namespace="b8f02c93-abdb-47f4-86e0-30a7975092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d486a-8b79-41b7-871c-e6be235b3f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02c93-abdb-47f4-86e0-30a7975092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C44452-C56A-4D7F-B888-D4643E970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0CBC69-DF84-44BD-A30B-B4A89D8E3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8d486a-8b79-41b7-871c-e6be235b3f90"/>
    <ds:schemaRef ds:uri="b8f02c93-abdb-47f4-86e0-30a7975092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A91BB3-21AB-4373-81DA-CDCB9494C37A}">
  <ds:schemaRefs>
    <ds:schemaRef ds:uri="b8f02c93-abdb-47f4-86e0-30a797509217"/>
    <ds:schemaRef ds:uri="http://schemas.microsoft.com/office/2006/metadata/properties"/>
    <ds:schemaRef ds:uri="a38d486a-8b79-41b7-871c-e6be235b3f90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2248</Words>
  <Application>Microsoft Office PowerPoint</Application>
  <PresentationFormat>On-screen Show (4:3)</PresentationFormat>
  <Paragraphs>372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Helvetica Light</vt:lpstr>
      <vt:lpstr>Lucida Grande</vt:lpstr>
      <vt:lpstr>Arial</vt:lpstr>
      <vt:lpstr>Calibri</vt:lpstr>
      <vt:lpstr>Consolas</vt:lpstr>
      <vt:lpstr>Courier New</vt:lpstr>
      <vt:lpstr>Helvetica</vt:lpstr>
      <vt:lpstr>Wingdings</vt:lpstr>
      <vt:lpstr>1_Office Theme</vt:lpstr>
      <vt:lpstr>Office Theme</vt:lpstr>
      <vt:lpstr>PowerPoint Presentation</vt:lpstr>
      <vt:lpstr>Outline</vt:lpstr>
      <vt:lpstr>Overview</vt:lpstr>
      <vt:lpstr>Example</vt:lpstr>
      <vt:lpstr>Comparison</vt:lpstr>
      <vt:lpstr>Getting Started</vt:lpstr>
      <vt:lpstr>Getting Started - BioHPC</vt:lpstr>
      <vt:lpstr>Getting Started - BioHPC</vt:lpstr>
      <vt:lpstr>Mental Model - BioHPC</vt:lpstr>
      <vt:lpstr>Getting Started - BioHPC</vt:lpstr>
      <vt:lpstr>Usage</vt:lpstr>
      <vt:lpstr>Usage</vt:lpstr>
      <vt:lpstr>Usage - Markdown</vt:lpstr>
      <vt:lpstr>Usage - Markdown</vt:lpstr>
      <vt:lpstr>Usage - Markdown</vt:lpstr>
      <vt:lpstr>Code</vt:lpstr>
      <vt:lpstr>Code</vt:lpstr>
      <vt:lpstr>Code</vt:lpstr>
      <vt:lpstr>Code</vt:lpstr>
      <vt:lpstr>Extras</vt:lpstr>
      <vt:lpstr>Extras</vt:lpstr>
      <vt:lpstr>Extras</vt:lpstr>
      <vt:lpstr>Extras</vt:lpstr>
      <vt:lpstr>Code - Magics</vt:lpstr>
      <vt:lpstr>Code - Magics</vt:lpstr>
      <vt:lpstr>Code - Magics</vt:lpstr>
      <vt:lpstr>Getting Started - BioHPC</vt:lpstr>
      <vt:lpstr>Getting Started - BioHPC</vt:lpstr>
      <vt:lpstr>Getting Started - BioHPC</vt:lpstr>
      <vt:lpstr>Getting Started - BioHPC</vt:lpstr>
      <vt:lpstr>Getting Started - BioHPC</vt:lpstr>
      <vt:lpstr>Getting Started - BioHPC</vt:lpstr>
      <vt:lpstr>Getting Started - BioHPC</vt:lpstr>
      <vt:lpstr>Getting Started - BioHPC</vt:lpstr>
      <vt:lpstr>Getting Started - BioHPC</vt:lpstr>
      <vt:lpstr>Mental Model - Local</vt:lpstr>
      <vt:lpstr>Getting Started - Local</vt:lpstr>
      <vt:lpstr>Suggestions</vt:lpstr>
      <vt:lpstr>Example Workflow</vt:lpstr>
      <vt:lpstr>Example Workflow</vt:lpstr>
      <vt:lpstr>Example Workflow</vt:lpstr>
      <vt:lpstr>iPython – Examples</vt:lpstr>
      <vt:lpstr>iPython – Examples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2020-02-03T17:01:23Z</dcterms:created>
  <dcterms:modified xsi:type="dcterms:W3CDTF">2021-05-20T20:16:32Z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0x01010051443C8AAB70FA419968570C826C6A6C</vt:lpwstr>
  </property>
</Properties>
</file>